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3"/>
  </p:notesMasterIdLst>
  <p:sldIdLst>
    <p:sldId id="278" r:id="rId7"/>
    <p:sldId id="256" r:id="rId8"/>
    <p:sldId id="257" r:id="rId9"/>
    <p:sldId id="258" r:id="rId10"/>
    <p:sldId id="259" r:id="rId11"/>
    <p:sldId id="261" r:id="rId12"/>
    <p:sldId id="264" r:id="rId13"/>
    <p:sldId id="265" r:id="rId14"/>
    <p:sldId id="269" r:id="rId15"/>
    <p:sldId id="267" r:id="rId16"/>
    <p:sldId id="266" r:id="rId17"/>
    <p:sldId id="260" r:id="rId18"/>
    <p:sldId id="263" r:id="rId19"/>
    <p:sldId id="262" r:id="rId20"/>
    <p:sldId id="270" r:id="rId21"/>
    <p:sldId id="271" r:id="rId22"/>
    <p:sldId id="272" r:id="rId23"/>
    <p:sldId id="268" r:id="rId24"/>
    <p:sldId id="273" r:id="rId25"/>
    <p:sldId id="277" r:id="rId26"/>
    <p:sldId id="275" r:id="rId27"/>
    <p:sldId id="274" r:id="rId28"/>
    <p:sldId id="276" r:id="rId29"/>
    <p:sldId id="281" r:id="rId30"/>
    <p:sldId id="279" r:id="rId31"/>
    <p:sldId id="280" r:id="rId3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81" autoAdjust="0"/>
  </p:normalViewPr>
  <p:slideViewPr>
    <p:cSldViewPr>
      <p:cViewPr>
        <p:scale>
          <a:sx n="83" d="100"/>
          <a:sy n="83" d="100"/>
        </p:scale>
        <p:origin x="-864" y="658"/>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292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48CEA-2D05-40BC-974B-653E4DD22575}" type="datetimeFigureOut">
              <a:rPr lang="de-DE" smtClean="0"/>
              <a:pPr/>
              <a:t>07.04.2020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E9972-B326-4CC3-980E-2DEDF40E168F}" type="slidenum">
              <a:rPr lang="de-DE" smtClean="0"/>
              <a:pPr/>
              <a:t>‹Nr.›</a:t>
            </a:fld>
            <a:endParaRPr lang="de-DE"/>
          </a:p>
        </p:txBody>
      </p:sp>
    </p:spTree>
    <p:extLst>
      <p:ext uri="{BB962C8B-B14F-4D97-AF65-F5344CB8AC3E}">
        <p14:creationId xmlns:p14="http://schemas.microsoft.com/office/powerpoint/2010/main" xmlns="" val="376179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KD NEU Baton Turbo"/>
        <a:ea typeface="+mn-ea"/>
        <a:cs typeface="+mn-cs"/>
      </a:defRPr>
    </a:lvl1pPr>
    <a:lvl2pPr marL="457200" algn="l" defTabSz="914400" rtl="0" eaLnBrk="1" latinLnBrk="0" hangingPunct="1">
      <a:defRPr sz="1200" kern="1200">
        <a:solidFill>
          <a:schemeClr val="tx1"/>
        </a:solidFill>
        <a:latin typeface="SKD NEU Baton Turbo"/>
        <a:ea typeface="+mn-ea"/>
        <a:cs typeface="+mn-cs"/>
      </a:defRPr>
    </a:lvl2pPr>
    <a:lvl3pPr marL="914400" algn="l" defTabSz="914400" rtl="0" eaLnBrk="1" latinLnBrk="0" hangingPunct="1">
      <a:defRPr sz="1200" kern="1200">
        <a:solidFill>
          <a:schemeClr val="tx1"/>
        </a:solidFill>
        <a:latin typeface="SKD NEU Baton Turbo"/>
        <a:ea typeface="+mn-ea"/>
        <a:cs typeface="+mn-cs"/>
      </a:defRPr>
    </a:lvl3pPr>
    <a:lvl4pPr marL="1371600" algn="l" defTabSz="914400" rtl="0" eaLnBrk="1" latinLnBrk="0" hangingPunct="1">
      <a:defRPr sz="1200" kern="1200">
        <a:solidFill>
          <a:schemeClr val="tx1"/>
        </a:solidFill>
        <a:latin typeface="SKD NEU Baton Turbo"/>
        <a:ea typeface="+mn-ea"/>
        <a:cs typeface="+mn-cs"/>
      </a:defRPr>
    </a:lvl4pPr>
    <a:lvl5pPr marL="1828800" algn="l" defTabSz="914400" rtl="0" eaLnBrk="1" latinLnBrk="0" hangingPunct="1">
      <a:defRPr sz="1200" kern="1200">
        <a:solidFill>
          <a:schemeClr val="tx1"/>
        </a:solidFill>
        <a:latin typeface="SKD NEU Baton Turbo"/>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DC920D1-AF68-43C5-9880-22B7C23C92B8}"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Informationen für Ihre Schüler*innen</a:t>
            </a:r>
          </a:p>
          <a:p>
            <a:r>
              <a:rPr lang="de-DE" dirty="0" smtClean="0"/>
              <a:t>Links</a:t>
            </a:r>
          </a:p>
          <a:p>
            <a:r>
              <a:rPr lang="de-DE" b="0" dirty="0" smtClean="0"/>
              <a:t>„Die Almosenspende des heiligen Rochus“  von  Annibale  Carracci</a:t>
            </a:r>
            <a:r>
              <a:rPr lang="de-DE" b="0" baseline="0" dirty="0" smtClean="0"/>
              <a:t> (1560 – 1609)</a:t>
            </a:r>
            <a:r>
              <a:rPr lang="de-DE" b="0" dirty="0" smtClean="0"/>
              <a:t> aus</a:t>
            </a:r>
            <a:r>
              <a:rPr lang="de-DE" b="0" baseline="0" dirty="0" smtClean="0"/>
              <a:t> dem Jahr 1594/05. Das Bild hängt heute in der Gemäldegalerie Alte Meister in Dresden. </a:t>
            </a:r>
            <a:endParaRPr lang="de-DE" b="0" dirty="0" smtClean="0"/>
          </a:p>
          <a:p>
            <a:endParaRPr lang="de-DE" dirty="0" smtClean="0"/>
          </a:p>
          <a:p>
            <a:r>
              <a:rPr lang="de-DE" dirty="0" smtClean="0"/>
              <a:t>Rechts</a:t>
            </a:r>
          </a:p>
          <a:p>
            <a:r>
              <a:rPr lang="de-DE" b="0" dirty="0" smtClean="0"/>
              <a:t>Der Kupferstich „Die Almosenspende des heiligen Rochus“ vom Kupferstecher Giuseppe </a:t>
            </a:r>
            <a:r>
              <a:rPr lang="de-DE" b="0" dirty="0" err="1" smtClean="0"/>
              <a:t>Camerata</a:t>
            </a:r>
            <a:r>
              <a:rPr lang="de-DE" b="0" dirty="0" smtClean="0"/>
              <a:t> (1718 – 1803). Dieser Kupferstich gehört</a:t>
            </a:r>
            <a:r>
              <a:rPr lang="de-DE" b="0" baseline="0" dirty="0" smtClean="0"/>
              <a:t> heute dem Kupferstich-Kabinett in Dresden.</a:t>
            </a:r>
            <a:endParaRPr lang="de-DE" b="0"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11</a:t>
            </a:fld>
            <a:endParaRPr lang="de-DE"/>
          </a:p>
        </p:txBody>
      </p:sp>
    </p:spTree>
    <p:extLst>
      <p:ext uri="{BB962C8B-B14F-4D97-AF65-F5344CB8AC3E}">
        <p14:creationId xmlns:p14="http://schemas.microsoft.com/office/powerpoint/2010/main" xmlns="" val="157216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Informationen für Ihre Schüler*innen</a:t>
            </a:r>
          </a:p>
          <a:p>
            <a:endParaRPr lang="de-DE"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12</a:t>
            </a:fld>
            <a:endParaRPr lang="de-DE"/>
          </a:p>
        </p:txBody>
      </p:sp>
    </p:spTree>
    <p:extLst>
      <p:ext uri="{BB962C8B-B14F-4D97-AF65-F5344CB8AC3E}">
        <p14:creationId xmlns:p14="http://schemas.microsoft.com/office/powerpoint/2010/main" xmlns="" val="83405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Informationen für Ihre Schüler*innen</a:t>
            </a:r>
          </a:p>
          <a:p>
            <a:endParaRPr lang="de-DE" dirty="0" smtClean="0"/>
          </a:p>
          <a:p>
            <a:r>
              <a:rPr lang="de-DE" dirty="0" smtClean="0"/>
              <a:t>Kleidung war für die barocken Herrscher ein wichtiges Mittel zur Selbstdarstellung. Besonders</a:t>
            </a:r>
            <a:r>
              <a:rPr lang="de-DE" baseline="0" dirty="0" smtClean="0"/>
              <a:t> für außergewöhnliche Ereignisse wurden Kleider aus aufwendigen und kostbaren Stoffen genäht. Herrscher, wie August der Starke, schmückten ihre Kleidung dabei noch mit Knöpfen, Orden und anderem Schmuck aus Edelsteinen. </a:t>
            </a:r>
            <a:endParaRPr lang="de-DE"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13</a:t>
            </a:fld>
            <a:endParaRPr lang="de-DE"/>
          </a:p>
        </p:txBody>
      </p:sp>
    </p:spTree>
    <p:extLst>
      <p:ext uri="{BB962C8B-B14F-4D97-AF65-F5344CB8AC3E}">
        <p14:creationId xmlns:p14="http://schemas.microsoft.com/office/powerpoint/2010/main" xmlns="" val="408603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Informationen für Ihre Schüler*innen</a:t>
            </a:r>
          </a:p>
          <a:p>
            <a:endParaRPr lang="de-DE" dirty="0" smtClean="0"/>
          </a:p>
          <a:p>
            <a:r>
              <a:rPr lang="de-DE" dirty="0" smtClean="0"/>
              <a:t>In Dresden kann man zwei außergewöhnliche Beispiele für barocke Architektur und Inneneinrichtung sehen. Beide</a:t>
            </a:r>
            <a:r>
              <a:rPr lang="de-DE" baseline="0" dirty="0" smtClean="0"/>
              <a:t> stehen in Zusammenhang mit einem für Sachsen wichtigen Ereignis. 1719 heiratete der Sohn August des Starken die österreichische Prinzessin Maria Josepha. Die Feierlichkeiten für diese Hochzeit dauerten einen ganzen Monat. Der Dresdner Zwinger wurde dafür als eine Art Festplatz gebaut. </a:t>
            </a:r>
          </a:p>
          <a:p>
            <a:r>
              <a:rPr lang="de-DE" baseline="0" dirty="0" smtClean="0"/>
              <a:t>Für den selben Anlass ließ August der Starke eine Etage seines Schlosses umbauen – diese königlichen Paraderäume kannst du heute wieder besichtigen. Raum für Raum steigert sich die Pracht bis man vor dem Thron steht. Die kostbarsten Materialien wurden für die Ausstattung der Räume verwendet. </a:t>
            </a:r>
            <a:endParaRPr lang="de-DE"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14</a:t>
            </a:fld>
            <a:endParaRPr lang="de-DE"/>
          </a:p>
        </p:txBody>
      </p:sp>
    </p:spTree>
    <p:extLst>
      <p:ext uri="{BB962C8B-B14F-4D97-AF65-F5344CB8AC3E}">
        <p14:creationId xmlns:p14="http://schemas.microsoft.com/office/powerpoint/2010/main" xmlns="" val="83144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Informationen für Ihre Schüler*innen</a:t>
            </a:r>
          </a:p>
          <a:p>
            <a:endParaRPr lang="de-DE" dirty="0" smtClean="0"/>
          </a:p>
          <a:p>
            <a:r>
              <a:rPr lang="de-DE" b="1" dirty="0" smtClean="0"/>
              <a:t>"</a:t>
            </a:r>
            <a:r>
              <a:rPr lang="de-DE" b="1" dirty="0" err="1" smtClean="0"/>
              <a:t>Quos</a:t>
            </a:r>
            <a:r>
              <a:rPr lang="de-DE" b="1" dirty="0" smtClean="0"/>
              <a:t> </a:t>
            </a:r>
            <a:r>
              <a:rPr lang="de-DE" b="1" dirty="0" err="1" smtClean="0"/>
              <a:t>ego</a:t>
            </a:r>
            <a:r>
              <a:rPr lang="de-DE" b="1" dirty="0" smtClean="0"/>
              <a:t>" – Neptun, die Wogen beschwichtigend</a:t>
            </a:r>
          </a:p>
          <a:p>
            <a:r>
              <a:rPr lang="de-DE" dirty="0" smtClean="0"/>
              <a:t>Um 1635 entstand das Bild von Peter Paul Rubens (1577-1640).</a:t>
            </a:r>
            <a:r>
              <a:rPr lang="de-DE" baseline="0" dirty="0" smtClean="0"/>
              <a:t> Es zeigt Neptun, den Gott der Meere, wie er auf einem Muschelwagen über das Meer fährt. Gezogen wird sein Wagen von den Hypocampen – Mischwesen aus Pferd und Fisch. An seiner Seite sind drei Meerjungfrauen. Neptun vertreibt mit seinem Dreizack und einer Handbewegung die Winde, die du am oberen Bildrand siehst. Diese Winde bedrohten die Schiffe, die du im Hintergrund siehst. </a:t>
            </a:r>
            <a:endParaRPr lang="de-DE" dirty="0" smtClean="0"/>
          </a:p>
          <a:p>
            <a:endParaRPr lang="de-DE" dirty="0" smtClean="0"/>
          </a:p>
        </p:txBody>
      </p:sp>
      <p:sp>
        <p:nvSpPr>
          <p:cNvPr id="4" name="Foliennummernplatzhalter 3"/>
          <p:cNvSpPr>
            <a:spLocks noGrp="1"/>
          </p:cNvSpPr>
          <p:nvPr>
            <p:ph type="sldNum" sz="quarter" idx="10"/>
          </p:nvPr>
        </p:nvSpPr>
        <p:spPr/>
        <p:txBody>
          <a:bodyPr/>
          <a:lstStyle/>
          <a:p>
            <a:fld id="{19BE9972-B326-4CC3-980E-2DEDF40E168F}" type="slidenum">
              <a:rPr lang="de-DE" smtClean="0"/>
              <a:pPr/>
              <a:t>15</a:t>
            </a:fld>
            <a:endParaRPr lang="de-DE"/>
          </a:p>
        </p:txBody>
      </p:sp>
    </p:spTree>
    <p:extLst>
      <p:ext uri="{BB962C8B-B14F-4D97-AF65-F5344CB8AC3E}">
        <p14:creationId xmlns:p14="http://schemas.microsoft.com/office/powerpoint/2010/main" xmlns="" val="144696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Informationen für Ihre Schüler*innen</a:t>
            </a:r>
          </a:p>
          <a:p>
            <a:endParaRPr lang="de-DE"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16</a:t>
            </a:fld>
            <a:endParaRPr lang="de-DE"/>
          </a:p>
        </p:txBody>
      </p:sp>
    </p:spTree>
    <p:extLst>
      <p:ext uri="{BB962C8B-B14F-4D97-AF65-F5344CB8AC3E}">
        <p14:creationId xmlns:p14="http://schemas.microsoft.com/office/powerpoint/2010/main" xmlns="" val="3795640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Informationen für Ihre Schüler*innen</a:t>
            </a:r>
          </a:p>
          <a:p>
            <a:endParaRPr lang="de-DE"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17</a:t>
            </a:fld>
            <a:endParaRPr lang="de-DE"/>
          </a:p>
        </p:txBody>
      </p:sp>
    </p:spTree>
    <p:extLst>
      <p:ext uri="{BB962C8B-B14F-4D97-AF65-F5344CB8AC3E}">
        <p14:creationId xmlns:p14="http://schemas.microsoft.com/office/powerpoint/2010/main" xmlns="" val="3340943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Informationen für Ihre Schüler*innen</a:t>
            </a:r>
          </a:p>
          <a:p>
            <a:endParaRPr lang="de-DE"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18</a:t>
            </a:fld>
            <a:endParaRPr lang="de-DE"/>
          </a:p>
        </p:txBody>
      </p:sp>
    </p:spTree>
    <p:extLst>
      <p:ext uri="{BB962C8B-B14F-4D97-AF65-F5344CB8AC3E}">
        <p14:creationId xmlns:p14="http://schemas.microsoft.com/office/powerpoint/2010/main" xmlns="" val="479881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Informationen für Ihre Schüler*innen</a:t>
            </a:r>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Johann Georg II.</a:t>
            </a:r>
            <a:r>
              <a:rPr lang="de-DE" sz="1200" kern="1200" dirty="0" smtClean="0">
                <a:solidFill>
                  <a:schemeClr val="tx1"/>
                </a:solidFill>
                <a:effectLst/>
                <a:latin typeface="+mn-lt"/>
                <a:ea typeface="+mn-ea"/>
                <a:cs typeface="+mn-cs"/>
              </a:rPr>
              <a:t> </a:t>
            </a:r>
          </a:p>
          <a:p>
            <a:r>
              <a:rPr lang="de-DE" sz="1200" u="none" strike="noStrike" kern="1200" dirty="0" smtClean="0">
                <a:solidFill>
                  <a:schemeClr val="tx1"/>
                </a:solidFill>
                <a:effectLst/>
                <a:latin typeface="+mn-lt"/>
                <a:ea typeface="+mn-ea"/>
                <a:cs typeface="+mn-cs"/>
              </a:rPr>
              <a:t>(1613</a:t>
            </a:r>
            <a:r>
              <a:rPr lang="de-DE" sz="1200" kern="1200" dirty="0" smtClean="0">
                <a:solidFill>
                  <a:schemeClr val="tx1"/>
                </a:solidFill>
                <a:effectLst/>
                <a:latin typeface="+mn-lt"/>
                <a:ea typeface="+mn-ea"/>
                <a:cs typeface="+mn-cs"/>
              </a:rPr>
              <a:t> </a:t>
            </a:r>
            <a:r>
              <a:rPr lang="de-DE" sz="1200" u="none" strike="noStrike" kern="1200" dirty="0" smtClean="0">
                <a:solidFill>
                  <a:schemeClr val="tx1"/>
                </a:solidFill>
                <a:effectLst/>
                <a:latin typeface="+mn-lt"/>
                <a:ea typeface="+mn-ea"/>
                <a:cs typeface="+mn-cs"/>
              </a:rPr>
              <a:t>Dresden</a:t>
            </a:r>
            <a:r>
              <a:rPr lang="de-DE" sz="1200" kern="1200" dirty="0" smtClean="0">
                <a:solidFill>
                  <a:schemeClr val="tx1"/>
                </a:solidFill>
                <a:effectLst/>
                <a:latin typeface="+mn-lt"/>
                <a:ea typeface="+mn-ea"/>
                <a:cs typeface="+mn-cs"/>
              </a:rPr>
              <a:t> -  </a:t>
            </a:r>
            <a:r>
              <a:rPr lang="de-DE" sz="1200" u="none" strike="noStrike" kern="1200" dirty="0" smtClean="0">
                <a:solidFill>
                  <a:schemeClr val="tx1"/>
                </a:solidFill>
                <a:effectLst/>
                <a:latin typeface="+mn-lt"/>
                <a:ea typeface="+mn-ea"/>
                <a:cs typeface="+mn-cs"/>
              </a:rPr>
              <a:t>1680</a:t>
            </a:r>
            <a:r>
              <a:rPr lang="de-DE" sz="1200" kern="1200" dirty="0" smtClean="0">
                <a:solidFill>
                  <a:schemeClr val="tx1"/>
                </a:solidFill>
                <a:effectLst/>
                <a:latin typeface="+mn-lt"/>
                <a:ea typeface="+mn-ea"/>
                <a:cs typeface="+mn-cs"/>
              </a:rPr>
              <a:t> </a:t>
            </a:r>
            <a:r>
              <a:rPr lang="de-DE" sz="1200" u="none" strike="noStrike" kern="1200" dirty="0" smtClean="0">
                <a:solidFill>
                  <a:schemeClr val="tx1"/>
                </a:solidFill>
                <a:effectLst/>
                <a:latin typeface="+mn-lt"/>
                <a:ea typeface="+mn-ea"/>
                <a:cs typeface="+mn-cs"/>
              </a:rPr>
              <a:t>Freiberg</a:t>
            </a:r>
            <a:r>
              <a:rPr lang="de-DE" sz="1200" kern="1200" dirty="0" smtClean="0">
                <a:solidFill>
                  <a:schemeClr val="tx1"/>
                </a:solidFill>
                <a:effectLst/>
                <a:latin typeface="+mn-lt"/>
                <a:ea typeface="+mn-ea"/>
                <a:cs typeface="+mn-cs"/>
              </a:rPr>
              <a:t>), seit 1656 </a:t>
            </a:r>
            <a:r>
              <a:rPr lang="de-DE" sz="1200" u="none" strike="noStrike" kern="1200" dirty="0" smtClean="0">
                <a:solidFill>
                  <a:schemeClr val="tx1"/>
                </a:solidFill>
                <a:effectLst/>
                <a:latin typeface="+mn-lt"/>
                <a:ea typeface="+mn-ea"/>
                <a:cs typeface="+mn-cs"/>
              </a:rPr>
              <a:t>Kurfürst von Sachsen</a:t>
            </a:r>
          </a:p>
          <a:p>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Bedeutende Ereignisse während seiner Regierungszeit: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„Durchlauchtigste Zusammenkunft“ war ein Treffen des Kurfürsten mit seinen Brüdern, den Fürsten von </a:t>
            </a:r>
            <a:r>
              <a:rPr lang="de-DE" sz="1200" u="none" strike="noStrike" kern="1200" dirty="0" smtClean="0">
                <a:solidFill>
                  <a:schemeClr val="tx1"/>
                </a:solidFill>
                <a:effectLst/>
                <a:latin typeface="+mn-lt"/>
                <a:ea typeface="+mn-ea"/>
                <a:cs typeface="+mn-cs"/>
              </a:rPr>
              <a:t>Sachsen-Merseburg</a:t>
            </a:r>
            <a:r>
              <a:rPr lang="de-DE" sz="1200" kern="1200" dirty="0" smtClean="0">
                <a:solidFill>
                  <a:schemeClr val="tx1"/>
                </a:solidFill>
                <a:effectLst/>
                <a:latin typeface="+mn-lt"/>
                <a:ea typeface="+mn-ea"/>
                <a:cs typeface="+mn-cs"/>
              </a:rPr>
              <a:t>, </a:t>
            </a:r>
            <a:r>
              <a:rPr lang="de-DE" sz="1200" u="none" strike="noStrike" kern="1200" dirty="0" smtClean="0">
                <a:solidFill>
                  <a:schemeClr val="tx1"/>
                </a:solidFill>
                <a:effectLst/>
                <a:latin typeface="+mn-lt"/>
                <a:ea typeface="+mn-ea"/>
                <a:cs typeface="+mn-cs"/>
              </a:rPr>
              <a:t>Sachsen-Weißenfels</a:t>
            </a:r>
            <a:r>
              <a:rPr lang="de-DE" sz="1200" kern="1200" dirty="0" smtClean="0">
                <a:solidFill>
                  <a:schemeClr val="tx1"/>
                </a:solidFill>
                <a:effectLst/>
                <a:latin typeface="+mn-lt"/>
                <a:ea typeface="+mn-ea"/>
                <a:cs typeface="+mn-cs"/>
              </a:rPr>
              <a:t> und </a:t>
            </a:r>
            <a:r>
              <a:rPr lang="de-DE" sz="1200" u="none" strike="noStrike" kern="1200" dirty="0" smtClean="0">
                <a:solidFill>
                  <a:schemeClr val="tx1"/>
                </a:solidFill>
                <a:effectLst/>
                <a:latin typeface="+mn-lt"/>
                <a:ea typeface="+mn-ea"/>
                <a:cs typeface="+mn-cs"/>
              </a:rPr>
              <a:t>Sachsen-Zeitz. Es </a:t>
            </a:r>
            <a:r>
              <a:rPr lang="de-DE" sz="1200" kern="1200" dirty="0" smtClean="0">
                <a:solidFill>
                  <a:schemeClr val="tx1"/>
                </a:solidFill>
                <a:effectLst/>
                <a:latin typeface="+mn-lt"/>
                <a:ea typeface="+mn-ea"/>
                <a:cs typeface="+mn-cs"/>
              </a:rPr>
              <a:t>fand in Dresden </a:t>
            </a:r>
            <a:r>
              <a:rPr lang="de-DE" dirty="0" smtClean="0"/>
              <a:t>im Februar 1678 </a:t>
            </a:r>
            <a:r>
              <a:rPr lang="de-DE" sz="1200" kern="1200" dirty="0" smtClean="0">
                <a:solidFill>
                  <a:schemeClr val="tx1"/>
                </a:solidFill>
                <a:effectLst/>
                <a:latin typeface="+mn-lt"/>
                <a:ea typeface="+mn-ea"/>
                <a:cs typeface="+mn-cs"/>
              </a:rPr>
              <a:t>statt. </a:t>
            </a:r>
            <a:r>
              <a:rPr lang="de-DE" dirty="0" smtClean="0"/>
              <a:t>Die </a:t>
            </a:r>
            <a:r>
              <a:rPr lang="de-DE" b="0" dirty="0" smtClean="0"/>
              <a:t>Durchlauchtigste Zusammenkunft </a:t>
            </a:r>
            <a:r>
              <a:rPr lang="de-DE" dirty="0" smtClean="0"/>
              <a:t>war ein Höhepunkt barocker Festkultur. Dabei wurde der </a:t>
            </a:r>
            <a:r>
              <a:rPr lang="de-DE" b="1" dirty="0" smtClean="0"/>
              <a:t>Hausmannsturm des</a:t>
            </a:r>
            <a:r>
              <a:rPr lang="de-DE" b="1" baseline="0" dirty="0" smtClean="0"/>
              <a:t> Residenzschlosses </a:t>
            </a:r>
            <a:r>
              <a:rPr lang="de-DE" dirty="0" smtClean="0"/>
              <a:t>um 35 Meter erhöht, womit er 97 Meter erreichte.</a:t>
            </a:r>
            <a:endParaRPr lang="de-DE" sz="1200" kern="1200" dirty="0" smtClean="0">
              <a:solidFill>
                <a:schemeClr val="tx1"/>
              </a:solidFill>
              <a:effectLst/>
              <a:latin typeface="+mn-lt"/>
              <a:ea typeface="+mn-ea"/>
              <a:cs typeface="+mn-cs"/>
            </a:endParaRPr>
          </a:p>
          <a:p>
            <a:pPr lvl="0"/>
            <a:endParaRPr lang="de-DE" sz="1200" kern="1200" dirty="0" smtClean="0">
              <a:solidFill>
                <a:schemeClr val="tx1"/>
              </a:solidFill>
              <a:effectLst/>
              <a:latin typeface="+mn-lt"/>
              <a:ea typeface="+mn-ea"/>
              <a:cs typeface="+mn-cs"/>
            </a:endParaRPr>
          </a:p>
          <a:p>
            <a:pPr lvl="0"/>
            <a:r>
              <a:rPr lang="de-DE" sz="1200" kern="1200" dirty="0" smtClean="0">
                <a:solidFill>
                  <a:schemeClr val="tx1"/>
                </a:solidFill>
                <a:effectLst/>
                <a:latin typeface="+mn-lt"/>
                <a:ea typeface="+mn-ea"/>
                <a:cs typeface="+mn-cs"/>
              </a:rPr>
              <a:t>1667 eröffnet Johann Georg II. </a:t>
            </a:r>
            <a:r>
              <a:rPr lang="de-DE" sz="1200" b="1" kern="1200" dirty="0" smtClean="0">
                <a:solidFill>
                  <a:schemeClr val="tx1"/>
                </a:solidFill>
                <a:effectLst/>
                <a:latin typeface="+mn-lt"/>
                <a:ea typeface="+mn-ea"/>
                <a:cs typeface="+mn-cs"/>
              </a:rPr>
              <a:t>das Hoftheater</a:t>
            </a:r>
            <a:r>
              <a:rPr lang="de-DE" sz="1200" kern="1200" dirty="0" smtClean="0">
                <a:solidFill>
                  <a:schemeClr val="tx1"/>
                </a:solidFill>
                <a:effectLst/>
                <a:latin typeface="+mn-lt"/>
                <a:ea typeface="+mn-ea"/>
                <a:cs typeface="+mn-cs"/>
              </a:rPr>
              <a:t>: damit begann die Pflege der Musik und der Schauspielerei am sächsischen Hof. </a:t>
            </a:r>
            <a:r>
              <a:rPr lang="de-DE" dirty="0" smtClean="0"/>
              <a:t>Die Oper, so wie wir sie kennen, entstand Ende des 16. Jahrhunderts in Florenz /Italien. Opern werden wenig später auch in Deutschland beliebt. In der zweiten Hälfte des 17. Jahrhunderts begründeten alle wichtigen deutschen Fürsten eigene Hoftheater - auch in Sachsen. </a:t>
            </a:r>
            <a:endParaRPr lang="de-DE" sz="1200" kern="1200" dirty="0" smtClean="0">
              <a:solidFill>
                <a:schemeClr val="tx1"/>
              </a:solidFill>
              <a:effectLst/>
              <a:latin typeface="+mn-lt"/>
              <a:ea typeface="+mn-ea"/>
              <a:cs typeface="+mn-cs"/>
            </a:endParaRPr>
          </a:p>
          <a:p>
            <a:pPr lvl="0"/>
            <a:endParaRPr lang="de-DE" sz="1200" kern="1200" dirty="0" smtClean="0">
              <a:solidFill>
                <a:schemeClr val="tx1"/>
              </a:solidFill>
              <a:effectLst/>
              <a:latin typeface="+mn-lt"/>
              <a:ea typeface="+mn-ea"/>
              <a:cs typeface="+mn-cs"/>
            </a:endParaRPr>
          </a:p>
          <a:p>
            <a:pPr lvl="0"/>
            <a:r>
              <a:rPr lang="de-DE" sz="1200" kern="1200" dirty="0" smtClean="0">
                <a:solidFill>
                  <a:schemeClr val="tx1"/>
                </a:solidFill>
                <a:effectLst/>
                <a:latin typeface="+mn-lt"/>
                <a:ea typeface="+mn-ea"/>
                <a:cs typeface="+mn-cs"/>
              </a:rPr>
              <a:t>Johann Georg II. begann, den </a:t>
            </a:r>
            <a:r>
              <a:rPr lang="de-DE" sz="1200" b="1" kern="1200" dirty="0" smtClean="0">
                <a:solidFill>
                  <a:schemeClr val="tx1"/>
                </a:solidFill>
                <a:effectLst/>
                <a:latin typeface="+mn-lt"/>
                <a:ea typeface="+mn-ea"/>
                <a:cs typeface="+mn-cs"/>
              </a:rPr>
              <a:t>Großen Garten</a:t>
            </a:r>
            <a:r>
              <a:rPr lang="de-DE" sz="1200" kern="1200" dirty="0" smtClean="0">
                <a:solidFill>
                  <a:schemeClr val="tx1"/>
                </a:solidFill>
                <a:effectLst/>
                <a:latin typeface="+mn-lt"/>
                <a:ea typeface="+mn-ea"/>
                <a:cs typeface="+mn-cs"/>
              </a:rPr>
              <a:t> anzulegen. Damals lag er noch weit vor den Toren der Stadt. </a:t>
            </a:r>
          </a:p>
          <a:p>
            <a:pPr lvl="0"/>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19</a:t>
            </a:fld>
            <a:endParaRPr lang="de-DE"/>
          </a:p>
        </p:txBody>
      </p:sp>
    </p:spTree>
    <p:extLst>
      <p:ext uri="{BB962C8B-B14F-4D97-AF65-F5344CB8AC3E}">
        <p14:creationId xmlns:p14="http://schemas.microsoft.com/office/powerpoint/2010/main" xmlns="" val="647026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Informationen für Ihre Schüler*innen</a:t>
            </a:r>
          </a:p>
          <a:p>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Johann Georg III.</a:t>
            </a:r>
            <a:endParaRPr lang="de-DE" sz="1200" kern="1200" dirty="0" smtClean="0">
              <a:solidFill>
                <a:schemeClr val="tx1"/>
              </a:solidFill>
              <a:effectLst/>
              <a:latin typeface="+mn-lt"/>
              <a:ea typeface="+mn-ea"/>
              <a:cs typeface="+mn-cs"/>
            </a:endParaRPr>
          </a:p>
          <a:p>
            <a:r>
              <a:rPr lang="de-DE" sz="1200" u="none" strike="noStrike" kern="1200" dirty="0" smtClean="0">
                <a:solidFill>
                  <a:schemeClr val="tx1"/>
                </a:solidFill>
                <a:effectLst/>
                <a:latin typeface="+mn-lt"/>
                <a:ea typeface="+mn-ea"/>
                <a:cs typeface="+mn-cs"/>
              </a:rPr>
              <a:t>(1647</a:t>
            </a:r>
            <a:r>
              <a:rPr lang="de-DE" sz="1200" kern="1200" dirty="0" smtClean="0">
                <a:solidFill>
                  <a:schemeClr val="tx1"/>
                </a:solidFill>
                <a:effectLst/>
                <a:latin typeface="+mn-lt"/>
                <a:ea typeface="+mn-ea"/>
                <a:cs typeface="+mn-cs"/>
              </a:rPr>
              <a:t> </a:t>
            </a:r>
            <a:r>
              <a:rPr lang="de-DE" sz="1200" u="none" strike="noStrike" kern="1200" dirty="0" smtClean="0">
                <a:solidFill>
                  <a:schemeClr val="tx1"/>
                </a:solidFill>
                <a:effectLst/>
                <a:latin typeface="+mn-lt"/>
                <a:ea typeface="+mn-ea"/>
                <a:cs typeface="+mn-cs"/>
              </a:rPr>
              <a:t>Dresden </a:t>
            </a:r>
            <a:r>
              <a:rPr lang="de-DE" sz="1200" kern="1200" dirty="0" smtClean="0">
                <a:solidFill>
                  <a:schemeClr val="tx1"/>
                </a:solidFill>
                <a:effectLst/>
                <a:latin typeface="+mn-lt"/>
                <a:ea typeface="+mn-ea"/>
                <a:cs typeface="+mn-cs"/>
              </a:rPr>
              <a:t>- </a:t>
            </a:r>
            <a:r>
              <a:rPr lang="de-DE" sz="1200" u="none" strike="noStrike" kern="1200" dirty="0" smtClean="0">
                <a:solidFill>
                  <a:schemeClr val="tx1"/>
                </a:solidFill>
                <a:effectLst/>
                <a:latin typeface="+mn-lt"/>
                <a:ea typeface="+mn-ea"/>
                <a:cs typeface="+mn-cs"/>
              </a:rPr>
              <a:t>1691</a:t>
            </a:r>
            <a:r>
              <a:rPr lang="de-DE" sz="1200" kern="1200" dirty="0" smtClean="0">
                <a:solidFill>
                  <a:schemeClr val="tx1"/>
                </a:solidFill>
                <a:effectLst/>
                <a:latin typeface="+mn-lt"/>
                <a:ea typeface="+mn-ea"/>
                <a:cs typeface="+mn-cs"/>
              </a:rPr>
              <a:t> </a:t>
            </a:r>
            <a:r>
              <a:rPr lang="de-DE" sz="1200" u="none" strike="noStrike" kern="1200" dirty="0" smtClean="0">
                <a:solidFill>
                  <a:schemeClr val="tx1"/>
                </a:solidFill>
                <a:effectLst/>
                <a:latin typeface="+mn-lt"/>
                <a:ea typeface="+mn-ea"/>
                <a:cs typeface="+mn-cs"/>
              </a:rPr>
              <a:t>Tübingen</a:t>
            </a:r>
            <a:r>
              <a:rPr lang="de-DE" sz="1200" kern="1200" dirty="0" smtClean="0">
                <a:solidFill>
                  <a:schemeClr val="tx1"/>
                </a:solidFill>
                <a:effectLst/>
                <a:latin typeface="+mn-lt"/>
                <a:ea typeface="+mn-ea"/>
                <a:cs typeface="+mn-cs"/>
              </a:rPr>
              <a:t>), seit 1680 Kurfürst von Sachsen</a:t>
            </a:r>
          </a:p>
          <a:p>
            <a:pPr lvl="0"/>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dirty="0" smtClean="0">
                <a:solidFill>
                  <a:schemeClr val="tx1"/>
                </a:solidFill>
                <a:effectLst/>
                <a:latin typeface="+mn-lt"/>
                <a:ea typeface="+mn-ea"/>
                <a:cs typeface="+mn-cs"/>
              </a:rPr>
              <a:t>Besondere Ereignisse während seiner Regierungszeit:</a:t>
            </a:r>
          </a:p>
          <a:p>
            <a:pPr lvl="0"/>
            <a:r>
              <a:rPr lang="de-DE" sz="1200" kern="1200" dirty="0" smtClean="0">
                <a:solidFill>
                  <a:schemeClr val="tx1"/>
                </a:solidFill>
                <a:effectLst/>
                <a:latin typeface="+mn-lt"/>
                <a:ea typeface="+mn-ea"/>
                <a:cs typeface="+mn-cs"/>
              </a:rPr>
              <a:t>1680 gründete</a:t>
            </a:r>
            <a:r>
              <a:rPr lang="de-DE" sz="1200" kern="1200" baseline="0" dirty="0" smtClean="0">
                <a:solidFill>
                  <a:schemeClr val="tx1"/>
                </a:solidFill>
                <a:effectLst/>
                <a:latin typeface="+mn-lt"/>
                <a:ea typeface="+mn-ea"/>
                <a:cs typeface="+mn-cs"/>
              </a:rPr>
              <a:t> er eine Zeichen- und Malschule, aus der sich die spätere Dresdner Kunstakademie entwickelte.</a:t>
            </a:r>
            <a:endParaRPr lang="de-DE" sz="1200" kern="1200" dirty="0" smtClean="0">
              <a:solidFill>
                <a:schemeClr val="tx1"/>
              </a:solidFill>
              <a:effectLst/>
              <a:latin typeface="+mn-lt"/>
              <a:ea typeface="+mn-ea"/>
              <a:cs typeface="+mn-cs"/>
            </a:endParaRPr>
          </a:p>
          <a:p>
            <a:pPr lvl="0"/>
            <a:endParaRPr lang="de-DE" sz="1200" kern="1200" dirty="0" smtClean="0">
              <a:solidFill>
                <a:schemeClr val="tx1"/>
              </a:solidFill>
              <a:effectLst/>
              <a:latin typeface="+mn-lt"/>
              <a:ea typeface="+mn-ea"/>
              <a:cs typeface="+mn-cs"/>
            </a:endParaRPr>
          </a:p>
          <a:p>
            <a:pPr lvl="0"/>
            <a:r>
              <a:rPr lang="de-DE" sz="1200" i="1" kern="1200" dirty="0" smtClean="0">
                <a:solidFill>
                  <a:schemeClr val="tx1"/>
                </a:solidFill>
                <a:effectLst/>
                <a:latin typeface="+mn-lt"/>
                <a:ea typeface="+mn-ea"/>
                <a:cs typeface="+mn-cs"/>
              </a:rPr>
              <a:t>Baumaßnahmen:</a:t>
            </a:r>
          </a:p>
          <a:p>
            <a:pPr lvl="0"/>
            <a:r>
              <a:rPr lang="de-DE" sz="1200" kern="1200" dirty="0" smtClean="0">
                <a:solidFill>
                  <a:schemeClr val="tx1"/>
                </a:solidFill>
                <a:effectLst/>
                <a:latin typeface="+mn-lt"/>
                <a:ea typeface="+mn-ea"/>
                <a:cs typeface="+mn-cs"/>
              </a:rPr>
              <a:t>Im Jahr 1685 vernichtete ein Brand </a:t>
            </a:r>
            <a:r>
              <a:rPr lang="de-DE" sz="1200" u="none" strike="noStrike" kern="1200" dirty="0" smtClean="0">
                <a:solidFill>
                  <a:schemeClr val="tx1"/>
                </a:solidFill>
                <a:effectLst/>
                <a:latin typeface="+mn-lt"/>
                <a:ea typeface="+mn-ea"/>
                <a:cs typeface="+mn-cs"/>
              </a:rPr>
              <a:t>Altendresden</a:t>
            </a:r>
            <a:r>
              <a:rPr lang="de-DE" sz="1200" kern="1200" dirty="0" smtClean="0">
                <a:solidFill>
                  <a:schemeClr val="tx1"/>
                </a:solidFill>
                <a:effectLst/>
                <a:latin typeface="+mn-lt"/>
                <a:ea typeface="+mn-ea"/>
                <a:cs typeface="+mn-cs"/>
              </a:rPr>
              <a:t>, die spätere </a:t>
            </a:r>
            <a:r>
              <a:rPr lang="de-DE" sz="1200" u="none" strike="noStrike" kern="1200" dirty="0" smtClean="0">
                <a:solidFill>
                  <a:schemeClr val="tx1"/>
                </a:solidFill>
                <a:effectLst/>
                <a:latin typeface="+mn-lt"/>
                <a:ea typeface="+mn-ea"/>
                <a:cs typeface="+mn-cs"/>
              </a:rPr>
              <a:t>Innere Neustadt</a:t>
            </a:r>
            <a:r>
              <a:rPr lang="de-DE" sz="1200" kern="1200" dirty="0" smtClean="0">
                <a:solidFill>
                  <a:schemeClr val="tx1"/>
                </a:solidFill>
                <a:effectLst/>
                <a:latin typeface="+mn-lt"/>
                <a:ea typeface="+mn-ea"/>
                <a:cs typeface="+mn-cs"/>
              </a:rPr>
              <a:t>. Die Baumeister </a:t>
            </a:r>
            <a:r>
              <a:rPr lang="de-DE" sz="1200" u="none" strike="noStrike" kern="1200" dirty="0" smtClean="0">
                <a:solidFill>
                  <a:schemeClr val="tx1"/>
                </a:solidFill>
                <a:effectLst/>
                <a:latin typeface="+mn-lt"/>
                <a:ea typeface="+mn-ea"/>
                <a:cs typeface="+mn-cs"/>
              </a:rPr>
              <a:t>Wolf Caspar von </a:t>
            </a:r>
            <a:r>
              <a:rPr lang="de-DE" sz="1200" u="none" strike="noStrike" kern="1200" dirty="0" err="1" smtClean="0">
                <a:solidFill>
                  <a:schemeClr val="tx1"/>
                </a:solidFill>
                <a:effectLst/>
                <a:latin typeface="+mn-lt"/>
                <a:ea typeface="+mn-ea"/>
                <a:cs typeface="+mn-cs"/>
              </a:rPr>
              <a:t>Klengel</a:t>
            </a:r>
            <a:r>
              <a:rPr lang="de-DE" sz="1200" kern="1200" dirty="0" smtClean="0">
                <a:solidFill>
                  <a:schemeClr val="tx1"/>
                </a:solidFill>
                <a:effectLst/>
                <a:latin typeface="+mn-lt"/>
                <a:ea typeface="+mn-ea"/>
                <a:cs typeface="+mn-cs"/>
              </a:rPr>
              <a:t> und </a:t>
            </a:r>
            <a:r>
              <a:rPr lang="de-DE" sz="1200" u="none" strike="noStrike" kern="1200" dirty="0" smtClean="0">
                <a:solidFill>
                  <a:schemeClr val="tx1"/>
                </a:solidFill>
                <a:effectLst/>
                <a:latin typeface="+mn-lt"/>
                <a:ea typeface="+mn-ea"/>
                <a:cs typeface="+mn-cs"/>
              </a:rPr>
              <a:t>Balthasar </a:t>
            </a:r>
            <a:r>
              <a:rPr lang="de-DE" sz="1200" u="none" strike="noStrike" kern="1200" dirty="0" err="1" smtClean="0">
                <a:solidFill>
                  <a:schemeClr val="tx1"/>
                </a:solidFill>
                <a:effectLst/>
                <a:latin typeface="+mn-lt"/>
                <a:ea typeface="+mn-ea"/>
                <a:cs typeface="+mn-cs"/>
              </a:rPr>
              <a:t>Permoser</a:t>
            </a:r>
            <a:r>
              <a:rPr lang="de-DE" sz="1200" kern="1200" dirty="0" smtClean="0">
                <a:solidFill>
                  <a:schemeClr val="tx1"/>
                </a:solidFill>
                <a:effectLst/>
                <a:latin typeface="+mn-lt"/>
                <a:ea typeface="+mn-ea"/>
                <a:cs typeface="+mn-cs"/>
              </a:rPr>
              <a:t> wurden mit dem barocken </a:t>
            </a:r>
            <a:r>
              <a:rPr lang="de-DE" sz="1200" kern="1200" dirty="0" err="1" smtClean="0">
                <a:solidFill>
                  <a:schemeClr val="tx1"/>
                </a:solidFill>
                <a:effectLst/>
                <a:latin typeface="+mn-lt"/>
                <a:ea typeface="+mn-ea"/>
                <a:cs typeface="+mn-cs"/>
              </a:rPr>
              <a:t>Wiederauf</a:t>
            </a:r>
            <a:r>
              <a:rPr lang="de-DE" sz="1200" kern="1200" dirty="0" smtClean="0">
                <a:solidFill>
                  <a:schemeClr val="tx1"/>
                </a:solidFill>
                <a:effectLst/>
                <a:latin typeface="+mn-lt"/>
                <a:ea typeface="+mn-ea"/>
                <a:cs typeface="+mn-cs"/>
              </a:rPr>
              <a:t>- und Ausbau betraut. </a:t>
            </a:r>
          </a:p>
          <a:p>
            <a:pPr lvl="0"/>
            <a:endParaRPr lang="de-DE" sz="1200" u="none" strike="noStrike" kern="1200" dirty="0" smtClean="0">
              <a:solidFill>
                <a:schemeClr val="tx1"/>
              </a:solidFill>
              <a:effectLst/>
              <a:latin typeface="+mn-lt"/>
              <a:ea typeface="+mn-ea"/>
              <a:cs typeface="+mn-cs"/>
            </a:endParaRPr>
          </a:p>
          <a:p>
            <a:pPr lvl="0"/>
            <a:r>
              <a:rPr lang="de-DE" sz="1200" u="none" strike="noStrike" kern="1200" dirty="0" smtClean="0">
                <a:solidFill>
                  <a:schemeClr val="tx1"/>
                </a:solidFill>
                <a:effectLst/>
                <a:latin typeface="+mn-lt"/>
                <a:ea typeface="+mn-ea"/>
                <a:cs typeface="+mn-cs"/>
              </a:rPr>
              <a:t>Er ließ das Palais</a:t>
            </a:r>
            <a:r>
              <a:rPr lang="de-DE" sz="1200" u="none" strike="noStrike" kern="1200" baseline="0" dirty="0" smtClean="0">
                <a:solidFill>
                  <a:schemeClr val="tx1"/>
                </a:solidFill>
                <a:effectLst/>
                <a:latin typeface="+mn-lt"/>
                <a:ea typeface="+mn-ea"/>
                <a:cs typeface="+mn-cs"/>
              </a:rPr>
              <a:t> im </a:t>
            </a:r>
            <a:r>
              <a:rPr lang="de-DE" sz="1200" u="none" strike="noStrike" kern="1200" dirty="0" smtClean="0">
                <a:solidFill>
                  <a:schemeClr val="tx1"/>
                </a:solidFill>
                <a:effectLst/>
                <a:latin typeface="+mn-lt"/>
                <a:ea typeface="+mn-ea"/>
                <a:cs typeface="+mn-cs"/>
              </a:rPr>
              <a:t>Großen Garten errichten.</a:t>
            </a:r>
            <a:r>
              <a:rPr lang="de-DE" sz="1200" u="none" strike="noStrike" kern="1200" baseline="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20</a:t>
            </a:fld>
            <a:endParaRPr lang="de-DE"/>
          </a:p>
        </p:txBody>
      </p:sp>
    </p:spTree>
    <p:extLst>
      <p:ext uri="{BB962C8B-B14F-4D97-AF65-F5344CB8AC3E}">
        <p14:creationId xmlns:p14="http://schemas.microsoft.com/office/powerpoint/2010/main" xmlns="" val="316654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Informationen für Ihre Schüler*innen</a:t>
            </a:r>
            <a:endParaRPr lang="de-DE" b="1"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3</a:t>
            </a:fld>
            <a:endParaRPr lang="de-DE" dirty="0"/>
          </a:p>
        </p:txBody>
      </p:sp>
    </p:spTree>
    <p:extLst>
      <p:ext uri="{BB962C8B-B14F-4D97-AF65-F5344CB8AC3E}">
        <p14:creationId xmlns:p14="http://schemas.microsoft.com/office/powerpoint/2010/main" xmlns="" val="3048394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Informationen für Ihre Schüler*innen</a:t>
            </a:r>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Johann Georg IV.</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(1668–1694), 1691 – 1694 Kurfürst von Sachsen</a:t>
            </a:r>
          </a:p>
          <a:p>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i="1" kern="1200" dirty="0" smtClean="0">
                <a:solidFill>
                  <a:schemeClr val="tx1"/>
                </a:solidFill>
                <a:effectLst/>
                <a:latin typeface="+mn-lt"/>
                <a:ea typeface="+mn-ea"/>
                <a:cs typeface="+mn-cs"/>
              </a:rPr>
              <a:t>Besondere Ereignisse während seiner Regierungszeit:</a:t>
            </a:r>
          </a:p>
          <a:p>
            <a:pPr lvl="0"/>
            <a:r>
              <a:rPr lang="de-DE" sz="1200" kern="1200" dirty="0" smtClean="0">
                <a:solidFill>
                  <a:schemeClr val="tx1"/>
                </a:solidFill>
                <a:effectLst/>
                <a:latin typeface="+mn-lt"/>
                <a:ea typeface="+mn-ea"/>
                <a:cs typeface="+mn-cs"/>
              </a:rPr>
              <a:t>Verleihung des englischen </a:t>
            </a:r>
            <a:r>
              <a:rPr lang="de-DE" sz="1200" u="none" strike="noStrike" kern="1200" dirty="0" smtClean="0">
                <a:solidFill>
                  <a:schemeClr val="tx1"/>
                </a:solidFill>
                <a:effectLst/>
                <a:latin typeface="+mn-lt"/>
                <a:ea typeface="+mn-ea"/>
                <a:cs typeface="+mn-cs"/>
              </a:rPr>
              <a:t>Hosenbandordens</a:t>
            </a:r>
            <a:r>
              <a:rPr lang="de-DE" sz="1200" kern="1200" dirty="0" smtClean="0">
                <a:solidFill>
                  <a:schemeClr val="tx1"/>
                </a:solidFill>
                <a:effectLst/>
                <a:latin typeface="+mn-lt"/>
                <a:ea typeface="+mn-ea"/>
                <a:cs typeface="+mn-cs"/>
              </a:rPr>
              <a:t> – dafür ließ er die Englische Treppe anlegen</a:t>
            </a:r>
          </a:p>
        </p:txBody>
      </p:sp>
      <p:sp>
        <p:nvSpPr>
          <p:cNvPr id="4" name="Foliennummernplatzhalter 3"/>
          <p:cNvSpPr>
            <a:spLocks noGrp="1"/>
          </p:cNvSpPr>
          <p:nvPr>
            <p:ph type="sldNum" sz="quarter" idx="10"/>
          </p:nvPr>
        </p:nvSpPr>
        <p:spPr/>
        <p:txBody>
          <a:bodyPr/>
          <a:lstStyle/>
          <a:p>
            <a:fld id="{19BE9972-B326-4CC3-980E-2DEDF40E168F}" type="slidenum">
              <a:rPr lang="de-DE" smtClean="0"/>
              <a:pPr/>
              <a:t>21</a:t>
            </a:fld>
            <a:endParaRPr lang="de-DE"/>
          </a:p>
        </p:txBody>
      </p:sp>
    </p:spTree>
    <p:extLst>
      <p:ext uri="{BB962C8B-B14F-4D97-AF65-F5344CB8AC3E}">
        <p14:creationId xmlns:p14="http://schemas.microsoft.com/office/powerpoint/2010/main" xmlns="" val="1486779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SKD NEU Baton Turbo" pitchFamily="34" charset="0"/>
              </a:rPr>
              <a:t>Informationen für Ihre Schüler*innen</a:t>
            </a:r>
          </a:p>
          <a:p>
            <a:r>
              <a:rPr lang="de-DE" sz="1200" b="1" kern="1200" dirty="0" smtClean="0">
                <a:solidFill>
                  <a:schemeClr val="tx1"/>
                </a:solidFill>
                <a:effectLst/>
                <a:latin typeface="SKD NEU Baton Turbo" pitchFamily="34" charset="0"/>
                <a:ea typeface="+mn-ea"/>
                <a:cs typeface="+mn-cs"/>
              </a:rPr>
              <a:t>August der Starke</a:t>
            </a:r>
            <a:endParaRPr lang="de-DE" sz="1200" kern="1200" dirty="0" smtClean="0">
              <a:solidFill>
                <a:schemeClr val="tx1"/>
              </a:solidFill>
              <a:effectLst/>
              <a:latin typeface="SKD NEU Baton Turbo" pitchFamily="34" charset="0"/>
              <a:ea typeface="+mn-ea"/>
              <a:cs typeface="+mn-cs"/>
            </a:endParaRPr>
          </a:p>
          <a:p>
            <a:r>
              <a:rPr lang="de-DE" sz="1200" kern="1200" dirty="0" smtClean="0">
                <a:solidFill>
                  <a:schemeClr val="tx1"/>
                </a:solidFill>
                <a:effectLst/>
                <a:latin typeface="SKD NEU Baton Turbo" pitchFamily="34" charset="0"/>
                <a:ea typeface="+mn-ea"/>
                <a:cs typeface="+mn-cs"/>
              </a:rPr>
              <a:t>(1670–1733), seit 1694 Kurfürst von Sachsen und ab 1697 König von Polen</a:t>
            </a:r>
          </a:p>
          <a:p>
            <a:r>
              <a:rPr lang="de-DE" sz="1200" kern="1200" dirty="0" smtClean="0">
                <a:solidFill>
                  <a:schemeClr val="tx1"/>
                </a:solidFill>
                <a:effectLst/>
                <a:latin typeface="SKD NEU Baton Turbo" pitchFamily="34" charset="0"/>
                <a:ea typeface="+mn-ea"/>
                <a:cs typeface="+mn-cs"/>
              </a:rPr>
              <a:t>Jüngerer Bruder von Johann Georg IV.</a:t>
            </a:r>
          </a:p>
          <a:p>
            <a:endParaRPr lang="de-DE" sz="1200" i="1" kern="1200" dirty="0" smtClean="0">
              <a:solidFill>
                <a:schemeClr val="tx1"/>
              </a:solidFill>
              <a:effectLst/>
              <a:latin typeface="SKD NEU Baton Turbo" pitchFamily="34" charset="0"/>
              <a:ea typeface="+mn-ea"/>
              <a:cs typeface="+mn-cs"/>
            </a:endParaRPr>
          </a:p>
          <a:p>
            <a:r>
              <a:rPr lang="de-DE" sz="1200" i="1" kern="1200" dirty="0" smtClean="0">
                <a:solidFill>
                  <a:schemeClr val="tx1"/>
                </a:solidFill>
                <a:effectLst/>
                <a:latin typeface="SKD NEU Baton Turbo" pitchFamily="34" charset="0"/>
                <a:ea typeface="+mn-ea"/>
                <a:cs typeface="+mn-cs"/>
              </a:rPr>
              <a:t>Besondere Ereignisse während seiner Regierungszeit:</a:t>
            </a:r>
          </a:p>
          <a:p>
            <a:pPr lvl="0"/>
            <a:r>
              <a:rPr lang="de-DE" sz="1200" kern="1200" dirty="0" smtClean="0">
                <a:solidFill>
                  <a:schemeClr val="tx1"/>
                </a:solidFill>
                <a:effectLst/>
                <a:latin typeface="SKD NEU Baton Turbo" pitchFamily="34" charset="0"/>
                <a:ea typeface="+mn-ea"/>
                <a:cs typeface="+mn-cs"/>
              </a:rPr>
              <a:t>Nacherfindung des </a:t>
            </a:r>
            <a:r>
              <a:rPr lang="de-DE" sz="1200" u="none" strike="noStrike" kern="1200" dirty="0" smtClean="0">
                <a:solidFill>
                  <a:schemeClr val="tx1"/>
                </a:solidFill>
                <a:effectLst/>
                <a:latin typeface="SKD NEU Baton Turbo" pitchFamily="34" charset="0"/>
                <a:ea typeface="+mn-ea"/>
                <a:cs typeface="+mn-cs"/>
              </a:rPr>
              <a:t>Porzellans</a:t>
            </a:r>
            <a:r>
              <a:rPr lang="de-DE" sz="1200" kern="1200" dirty="0" smtClean="0">
                <a:solidFill>
                  <a:schemeClr val="tx1"/>
                </a:solidFill>
                <a:effectLst/>
                <a:latin typeface="SKD NEU Baton Turbo" pitchFamily="34" charset="0"/>
                <a:ea typeface="+mn-ea"/>
                <a:cs typeface="+mn-cs"/>
              </a:rPr>
              <a:t> durch Ehrenfried Walther von </a:t>
            </a:r>
            <a:r>
              <a:rPr lang="de-DE" sz="1200" u="none" strike="noStrike" kern="1200" dirty="0" smtClean="0">
                <a:solidFill>
                  <a:schemeClr val="tx1"/>
                </a:solidFill>
                <a:effectLst/>
                <a:latin typeface="SKD NEU Baton Turbo" pitchFamily="34" charset="0"/>
                <a:ea typeface="+mn-ea"/>
                <a:cs typeface="+mn-cs"/>
              </a:rPr>
              <a:t>Tschirnhaus</a:t>
            </a:r>
            <a:r>
              <a:rPr lang="de-DE" sz="1200" u="none" strike="noStrike" kern="1200" baseline="0" dirty="0" smtClean="0">
                <a:solidFill>
                  <a:schemeClr val="tx1"/>
                </a:solidFill>
                <a:effectLst/>
                <a:latin typeface="SKD NEU Baton Turbo" pitchFamily="34" charset="0"/>
                <a:ea typeface="+mn-ea"/>
                <a:cs typeface="+mn-cs"/>
              </a:rPr>
              <a:t> und Johann Friedrich</a:t>
            </a:r>
            <a:r>
              <a:rPr lang="de-DE" sz="1200" kern="1200" dirty="0" smtClean="0">
                <a:solidFill>
                  <a:schemeClr val="tx1"/>
                </a:solidFill>
                <a:effectLst/>
                <a:latin typeface="SKD NEU Baton Turbo" pitchFamily="34" charset="0"/>
                <a:ea typeface="+mn-ea"/>
                <a:cs typeface="+mn-cs"/>
              </a:rPr>
              <a:t> </a:t>
            </a:r>
            <a:r>
              <a:rPr lang="de-DE" sz="1200" u="none" strike="noStrike" kern="1200" dirty="0" smtClean="0">
                <a:solidFill>
                  <a:schemeClr val="tx1"/>
                </a:solidFill>
                <a:effectLst/>
                <a:latin typeface="SKD NEU Baton Turbo" pitchFamily="34" charset="0"/>
                <a:ea typeface="+mn-ea"/>
                <a:cs typeface="+mn-cs"/>
              </a:rPr>
              <a:t>Böttger</a:t>
            </a:r>
            <a:endParaRPr lang="de-DE" sz="1200" kern="1200" dirty="0" smtClean="0">
              <a:solidFill>
                <a:schemeClr val="tx1"/>
              </a:solidFill>
              <a:effectLst/>
              <a:latin typeface="SKD NEU Baton Turbo" pitchFamily="34" charset="0"/>
              <a:ea typeface="+mn-ea"/>
              <a:cs typeface="+mn-cs"/>
            </a:endParaRPr>
          </a:p>
          <a:p>
            <a:pPr lvl="0"/>
            <a:endParaRPr lang="de-DE" sz="1200" kern="1200" dirty="0" smtClean="0">
              <a:solidFill>
                <a:schemeClr val="tx1"/>
              </a:solidFill>
              <a:effectLst/>
              <a:latin typeface="SKD NEU Baton Turbo" pitchFamily="34" charset="0"/>
              <a:ea typeface="+mn-ea"/>
              <a:cs typeface="+mn-cs"/>
            </a:endParaRPr>
          </a:p>
          <a:p>
            <a:pPr lvl="0"/>
            <a:r>
              <a:rPr lang="de-DE" sz="1200" kern="1200" dirty="0" smtClean="0">
                <a:solidFill>
                  <a:schemeClr val="tx1"/>
                </a:solidFill>
                <a:effectLst/>
                <a:latin typeface="SKD NEU Baton Turbo" pitchFamily="34" charset="0"/>
                <a:ea typeface="+mn-ea"/>
                <a:cs typeface="+mn-cs"/>
              </a:rPr>
              <a:t>Insgesamt wurden in Augusts Regierungszeit in Sachsen 26 </a:t>
            </a:r>
            <a:r>
              <a:rPr lang="de-DE" sz="1200" u="none" strike="noStrike" kern="1200" dirty="0" smtClean="0">
                <a:solidFill>
                  <a:schemeClr val="tx1"/>
                </a:solidFill>
                <a:effectLst/>
                <a:latin typeface="SKD NEU Baton Turbo" pitchFamily="34" charset="0"/>
                <a:ea typeface="+mn-ea"/>
                <a:cs typeface="+mn-cs"/>
              </a:rPr>
              <a:t>Manufakturen</a:t>
            </a:r>
            <a:r>
              <a:rPr lang="de-DE" sz="1200" kern="1200" dirty="0" smtClean="0">
                <a:solidFill>
                  <a:schemeClr val="tx1"/>
                </a:solidFill>
                <a:effectLst/>
                <a:latin typeface="SKD NEU Baton Turbo" pitchFamily="34" charset="0"/>
                <a:ea typeface="+mn-ea"/>
                <a:cs typeface="+mn-cs"/>
              </a:rPr>
              <a:t> geschaffen: für die Produktion von Spiegeln, Gewehren, Tuch, Gold- und Silbergespinste, Damast, Blaufarben und Tapeten.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SKD NEU Baton Turbo"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SKD NEU Baton Turbo" pitchFamily="34" charset="0"/>
                <a:ea typeface="+mn-ea"/>
                <a:cs typeface="+mn-cs"/>
              </a:rPr>
              <a:t>Am sächsischen Hof waren bedeutende Künstler aus vielen Ländern Europas tätig. Dresden wurde zur deutschen Kulturmetropole des Barock. August der Starke schuf</a:t>
            </a:r>
            <a:r>
              <a:rPr lang="de-DE" sz="1200" kern="1200" baseline="0" dirty="0" smtClean="0">
                <a:solidFill>
                  <a:schemeClr val="tx1"/>
                </a:solidFill>
                <a:effectLst/>
                <a:latin typeface="SKD NEU Baton Turbo" pitchFamily="34" charset="0"/>
                <a:ea typeface="+mn-ea"/>
                <a:cs typeface="+mn-cs"/>
              </a:rPr>
              <a:t> a</a:t>
            </a:r>
            <a:r>
              <a:rPr lang="de-DE" sz="1200" kern="1200" dirty="0" smtClean="0">
                <a:solidFill>
                  <a:schemeClr val="tx1"/>
                </a:solidFill>
                <a:effectLst/>
                <a:latin typeface="SKD NEU Baton Turbo" pitchFamily="34" charset="0"/>
                <a:ea typeface="+mn-ea"/>
                <a:cs typeface="+mn-cs"/>
              </a:rPr>
              <a:t>us seiner</a:t>
            </a:r>
            <a:r>
              <a:rPr lang="de-DE" sz="1200" kern="1200" baseline="0" dirty="0" smtClean="0">
                <a:solidFill>
                  <a:schemeClr val="tx1"/>
                </a:solidFill>
                <a:effectLst/>
                <a:latin typeface="SKD NEU Baton Turbo" pitchFamily="34" charset="0"/>
                <a:ea typeface="+mn-ea"/>
                <a:cs typeface="+mn-cs"/>
              </a:rPr>
              <a:t> Kunstsammlung viele </a:t>
            </a:r>
            <a:r>
              <a:rPr lang="de-DE" sz="1200" kern="1200" dirty="0" smtClean="0">
                <a:solidFill>
                  <a:schemeClr val="tx1"/>
                </a:solidFill>
                <a:effectLst/>
                <a:latin typeface="SKD NEU Baton Turbo" pitchFamily="34" charset="0"/>
                <a:ea typeface="+mn-ea"/>
                <a:cs typeface="+mn-cs"/>
              </a:rPr>
              <a:t>der heutigen Museen der SKD</a:t>
            </a:r>
          </a:p>
          <a:p>
            <a:pPr lvl="0"/>
            <a:endParaRPr lang="de-DE" sz="1200" i="1" kern="1200" dirty="0" smtClean="0">
              <a:solidFill>
                <a:schemeClr val="tx1"/>
              </a:solidFill>
              <a:effectLst/>
              <a:latin typeface="SKD NEU Baton Turbo" pitchFamily="34" charset="0"/>
              <a:ea typeface="+mn-ea"/>
              <a:cs typeface="+mn-cs"/>
            </a:endParaRPr>
          </a:p>
          <a:p>
            <a:pPr lvl="0"/>
            <a:r>
              <a:rPr lang="de-DE" sz="1200" i="1" kern="1200" dirty="0" smtClean="0">
                <a:solidFill>
                  <a:schemeClr val="tx1"/>
                </a:solidFill>
                <a:effectLst/>
                <a:latin typeface="SKD NEU Baton Turbo" pitchFamily="34" charset="0"/>
                <a:ea typeface="+mn-ea"/>
                <a:cs typeface="+mn-cs"/>
              </a:rPr>
              <a:t>Baumaßnahmen:</a:t>
            </a:r>
          </a:p>
          <a:p>
            <a:pPr lvl="0"/>
            <a:r>
              <a:rPr lang="de-DE" sz="1200" kern="1200" dirty="0" smtClean="0">
                <a:solidFill>
                  <a:schemeClr val="tx1"/>
                </a:solidFill>
                <a:effectLst/>
                <a:latin typeface="SKD NEU Baton Turbo" pitchFamily="34" charset="0"/>
                <a:ea typeface="+mn-ea"/>
                <a:cs typeface="+mn-cs"/>
              </a:rPr>
              <a:t>Zwinger </a:t>
            </a:r>
          </a:p>
          <a:p>
            <a:pPr lvl="0"/>
            <a:r>
              <a:rPr lang="de-DE" sz="1200" kern="1200" dirty="0" smtClean="0">
                <a:solidFill>
                  <a:schemeClr val="tx1"/>
                </a:solidFill>
                <a:effectLst/>
                <a:latin typeface="SKD NEU Baton Turbo" pitchFamily="34" charset="0"/>
                <a:ea typeface="+mn-ea"/>
                <a:cs typeface="+mn-cs"/>
              </a:rPr>
              <a:t>Japanisches Palais </a:t>
            </a:r>
          </a:p>
          <a:p>
            <a:pPr lvl="0"/>
            <a:r>
              <a:rPr lang="de-DE" sz="1200" kern="1200" dirty="0" smtClean="0">
                <a:solidFill>
                  <a:schemeClr val="tx1"/>
                </a:solidFill>
                <a:effectLst/>
                <a:latin typeface="SKD NEU Baton Turbo" pitchFamily="34" charset="0"/>
                <a:ea typeface="+mn-ea"/>
                <a:cs typeface="+mn-cs"/>
              </a:rPr>
              <a:t>barocker Wiederaufbau der Dresdner Neustadt</a:t>
            </a:r>
          </a:p>
          <a:p>
            <a:endParaRPr lang="de-DE" dirty="0">
              <a:latin typeface="SKD NEU Baton Turbo" pitchFamily="34" charset="0"/>
            </a:endParaRPr>
          </a:p>
        </p:txBody>
      </p:sp>
      <p:sp>
        <p:nvSpPr>
          <p:cNvPr id="4" name="Foliennummernplatzhalter 3"/>
          <p:cNvSpPr>
            <a:spLocks noGrp="1"/>
          </p:cNvSpPr>
          <p:nvPr>
            <p:ph type="sldNum" sz="quarter" idx="10"/>
          </p:nvPr>
        </p:nvSpPr>
        <p:spPr/>
        <p:txBody>
          <a:bodyPr/>
          <a:lstStyle/>
          <a:p>
            <a:fld id="{19BE9972-B326-4CC3-980E-2DEDF40E168F}" type="slidenum">
              <a:rPr lang="de-DE" smtClean="0"/>
              <a:pPr/>
              <a:t>22</a:t>
            </a:fld>
            <a:endParaRPr lang="de-DE"/>
          </a:p>
        </p:txBody>
      </p:sp>
    </p:spTree>
    <p:extLst>
      <p:ext uri="{BB962C8B-B14F-4D97-AF65-F5344CB8AC3E}">
        <p14:creationId xmlns:p14="http://schemas.microsoft.com/office/powerpoint/2010/main" xmlns="" val="3845393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SKD NEU Baton Turbo" pitchFamily="34" charset="0"/>
              </a:rPr>
              <a:t>Informationen für Ihre Schüler*innen</a:t>
            </a:r>
          </a:p>
          <a:p>
            <a:r>
              <a:rPr lang="de-DE" sz="1200" b="1" kern="1200" dirty="0" smtClean="0">
                <a:solidFill>
                  <a:schemeClr val="tx1"/>
                </a:solidFill>
                <a:effectLst/>
                <a:latin typeface="SKD NEU Baton Turbo" pitchFamily="34" charset="0"/>
                <a:ea typeface="+mn-ea"/>
                <a:cs typeface="+mn-cs"/>
              </a:rPr>
              <a:t>Friedrich August II.</a:t>
            </a:r>
            <a:r>
              <a:rPr lang="de-DE" sz="1200" kern="1200" dirty="0" smtClean="0">
                <a:solidFill>
                  <a:schemeClr val="tx1"/>
                </a:solidFill>
                <a:effectLst/>
                <a:latin typeface="SKD NEU Baton Turbo" pitchFamily="34" charset="0"/>
                <a:ea typeface="+mn-ea"/>
                <a:cs typeface="+mn-cs"/>
              </a:rPr>
              <a:t> /</a:t>
            </a:r>
            <a:r>
              <a:rPr lang="de-DE" sz="1200" b="1" kern="1200" dirty="0" smtClean="0">
                <a:solidFill>
                  <a:schemeClr val="tx1"/>
                </a:solidFill>
                <a:effectLst/>
                <a:latin typeface="SKD NEU Baton Turbo" pitchFamily="34" charset="0"/>
                <a:ea typeface="+mn-ea"/>
                <a:cs typeface="+mn-cs"/>
              </a:rPr>
              <a:t>August III.</a:t>
            </a:r>
            <a:endParaRPr lang="de-DE" sz="1200" kern="1200" dirty="0" smtClean="0">
              <a:solidFill>
                <a:schemeClr val="tx1"/>
              </a:solidFill>
              <a:effectLst/>
              <a:latin typeface="SKD NEU Baton Turbo" pitchFamily="34" charset="0"/>
              <a:ea typeface="+mn-ea"/>
              <a:cs typeface="+mn-cs"/>
            </a:endParaRPr>
          </a:p>
          <a:p>
            <a:r>
              <a:rPr lang="de-DE" sz="1200" kern="1200" dirty="0" smtClean="0">
                <a:solidFill>
                  <a:schemeClr val="tx1"/>
                </a:solidFill>
                <a:effectLst/>
                <a:latin typeface="SKD NEU Baton Turbo" pitchFamily="34" charset="0"/>
                <a:ea typeface="+mn-ea"/>
                <a:cs typeface="+mn-cs"/>
              </a:rPr>
              <a:t>(1696 – 1763) seit 1733 Kurfürst von </a:t>
            </a:r>
            <a:r>
              <a:rPr lang="de-DE" sz="1200" u="none" strike="noStrike" kern="1200" dirty="0" smtClean="0">
                <a:solidFill>
                  <a:schemeClr val="tx1"/>
                </a:solidFill>
                <a:effectLst/>
                <a:latin typeface="SKD NEU Baton Turbo" pitchFamily="34" charset="0"/>
                <a:ea typeface="+mn-ea"/>
                <a:cs typeface="+mn-cs"/>
              </a:rPr>
              <a:t>Sachsen</a:t>
            </a:r>
            <a:r>
              <a:rPr lang="de-DE" sz="1200" kern="1200" dirty="0" smtClean="0">
                <a:solidFill>
                  <a:schemeClr val="tx1"/>
                </a:solidFill>
                <a:effectLst/>
                <a:latin typeface="SKD NEU Baton Turbo" pitchFamily="34" charset="0"/>
                <a:ea typeface="+mn-ea"/>
                <a:cs typeface="+mn-cs"/>
              </a:rPr>
              <a:t> und als August III. auch </a:t>
            </a:r>
            <a:r>
              <a:rPr lang="de-DE" sz="1200" u="none" strike="noStrike" kern="1200" dirty="0" smtClean="0">
                <a:solidFill>
                  <a:schemeClr val="tx1"/>
                </a:solidFill>
                <a:effectLst/>
                <a:latin typeface="SKD NEU Baton Turbo" pitchFamily="34" charset="0"/>
                <a:ea typeface="+mn-ea"/>
                <a:cs typeface="+mn-cs"/>
              </a:rPr>
              <a:t>König</a:t>
            </a:r>
            <a:r>
              <a:rPr lang="de-DE" sz="1200" kern="1200" dirty="0" smtClean="0">
                <a:solidFill>
                  <a:schemeClr val="tx1"/>
                </a:solidFill>
                <a:effectLst/>
                <a:latin typeface="SKD NEU Baton Turbo" pitchFamily="34" charset="0"/>
                <a:ea typeface="+mn-ea"/>
                <a:cs typeface="+mn-cs"/>
              </a:rPr>
              <a:t> von </a:t>
            </a:r>
            <a:r>
              <a:rPr lang="de-DE" sz="1200" u="none" strike="noStrike" kern="1200" dirty="0" smtClean="0">
                <a:solidFill>
                  <a:schemeClr val="tx1"/>
                </a:solidFill>
                <a:effectLst/>
                <a:latin typeface="SKD NEU Baton Turbo" pitchFamily="34" charset="0"/>
                <a:ea typeface="+mn-ea"/>
                <a:cs typeface="+mn-cs"/>
              </a:rPr>
              <a:t>Polen</a:t>
            </a:r>
            <a:r>
              <a:rPr lang="de-DE" sz="1200" kern="1200" dirty="0" smtClean="0">
                <a:solidFill>
                  <a:schemeClr val="tx1"/>
                </a:solidFill>
                <a:effectLst/>
                <a:latin typeface="SKD NEU Baton Turbo" pitchFamily="34" charset="0"/>
                <a:ea typeface="+mn-ea"/>
                <a:cs typeface="+mn-cs"/>
              </a:rPr>
              <a:t> und Großherzog von </a:t>
            </a:r>
            <a:r>
              <a:rPr lang="de-DE" sz="1200" u="none" strike="noStrike" kern="1200" dirty="0" smtClean="0">
                <a:solidFill>
                  <a:schemeClr val="tx1"/>
                </a:solidFill>
                <a:effectLst/>
                <a:latin typeface="SKD NEU Baton Turbo" pitchFamily="34" charset="0"/>
                <a:ea typeface="+mn-ea"/>
                <a:cs typeface="+mn-cs"/>
              </a:rPr>
              <a:t>Litauen</a:t>
            </a:r>
            <a:r>
              <a:rPr lang="de-DE" sz="1200" kern="1200" dirty="0" smtClean="0">
                <a:solidFill>
                  <a:schemeClr val="tx1"/>
                </a:solidFill>
                <a:effectLst/>
                <a:latin typeface="SKD NEU Baton Turbo" pitchFamily="34" charset="0"/>
                <a:ea typeface="+mn-ea"/>
                <a:cs typeface="+mn-cs"/>
              </a:rPr>
              <a:t>.</a:t>
            </a:r>
          </a:p>
          <a:p>
            <a:r>
              <a:rPr lang="de-DE" sz="1200" i="1" kern="1200" dirty="0" smtClean="0">
                <a:solidFill>
                  <a:schemeClr val="tx1"/>
                </a:solidFill>
                <a:effectLst/>
                <a:latin typeface="SKD NEU Baton Turbo" pitchFamily="34" charset="0"/>
                <a:ea typeface="+mn-ea"/>
                <a:cs typeface="+mn-cs"/>
              </a:rPr>
              <a:t>Besondere Ereignisse während seiner Regierungszeit:</a:t>
            </a:r>
          </a:p>
          <a:p>
            <a:pPr lvl="0"/>
            <a:r>
              <a:rPr lang="de-DE" sz="1200" kern="1200" dirty="0" smtClean="0">
                <a:solidFill>
                  <a:schemeClr val="tx1"/>
                </a:solidFill>
                <a:effectLst/>
                <a:latin typeface="SKD NEU Baton Turbo" pitchFamily="34" charset="0"/>
                <a:ea typeface="+mn-ea"/>
                <a:cs typeface="+mn-cs"/>
              </a:rPr>
              <a:t>Bedeutende Gemäldeankäufe für seine Kunstsammlung, z.B. die Sixtinische Madonna</a:t>
            </a:r>
          </a:p>
          <a:p>
            <a:pPr lvl="0"/>
            <a:r>
              <a:rPr lang="de-DE" sz="1200" kern="1200" dirty="0" smtClean="0">
                <a:solidFill>
                  <a:schemeClr val="tx1"/>
                </a:solidFill>
                <a:effectLst/>
                <a:latin typeface="SKD NEU Baton Turbo" pitchFamily="34" charset="0"/>
                <a:ea typeface="+mn-ea"/>
                <a:cs typeface="+mn-cs"/>
              </a:rPr>
              <a:t>In</a:t>
            </a:r>
            <a:r>
              <a:rPr lang="de-DE" sz="1200" kern="1200" baseline="0" dirty="0" smtClean="0">
                <a:solidFill>
                  <a:schemeClr val="tx1"/>
                </a:solidFill>
                <a:effectLst/>
                <a:latin typeface="SKD NEU Baton Turbo" pitchFamily="34" charset="0"/>
                <a:ea typeface="+mn-ea"/>
                <a:cs typeface="+mn-cs"/>
              </a:rPr>
              <a:t> seiner Regierungszeit entwickelte sich </a:t>
            </a:r>
            <a:r>
              <a:rPr lang="de-DE" sz="1200" kern="1200" dirty="0" smtClean="0">
                <a:solidFill>
                  <a:schemeClr val="tx1"/>
                </a:solidFill>
                <a:effectLst/>
                <a:latin typeface="SKD NEU Baton Turbo" pitchFamily="34" charset="0"/>
                <a:ea typeface="+mn-ea"/>
                <a:cs typeface="+mn-cs"/>
              </a:rPr>
              <a:t>Hofoper</a:t>
            </a:r>
          </a:p>
          <a:p>
            <a:pPr lvl="0"/>
            <a:endParaRPr lang="de-DE" sz="1200" kern="1200" dirty="0" smtClean="0">
              <a:solidFill>
                <a:schemeClr val="tx1"/>
              </a:solidFill>
              <a:effectLst/>
              <a:latin typeface="SKD NEU Baton Turbo" pitchFamily="34" charset="0"/>
              <a:ea typeface="+mn-ea"/>
              <a:cs typeface="+mn-cs"/>
            </a:endParaRPr>
          </a:p>
          <a:p>
            <a:pPr lvl="0"/>
            <a:r>
              <a:rPr lang="de-DE" sz="1200" i="1" kern="1200" dirty="0" smtClean="0">
                <a:solidFill>
                  <a:schemeClr val="tx1"/>
                </a:solidFill>
                <a:effectLst/>
                <a:latin typeface="SKD NEU Baton Turbo" pitchFamily="34" charset="0"/>
                <a:ea typeface="+mn-ea"/>
                <a:cs typeface="+mn-cs"/>
              </a:rPr>
              <a:t>Baumaßnahmen: </a:t>
            </a:r>
          </a:p>
          <a:p>
            <a:pPr lvl="0"/>
            <a:r>
              <a:rPr lang="de-DE" sz="1200" u="none" strike="noStrike" kern="1200" dirty="0" smtClean="0">
                <a:solidFill>
                  <a:schemeClr val="tx1"/>
                </a:solidFill>
                <a:effectLst/>
                <a:latin typeface="SKD NEU Baton Turbo" pitchFamily="34" charset="0"/>
                <a:ea typeface="+mn-ea"/>
                <a:cs typeface="+mn-cs"/>
              </a:rPr>
              <a:t>Katholische Hofkirche</a:t>
            </a:r>
            <a:r>
              <a:rPr lang="de-DE" sz="1200" kern="1200" dirty="0" smtClean="0">
                <a:solidFill>
                  <a:schemeClr val="tx1"/>
                </a:solidFill>
                <a:effectLst/>
                <a:latin typeface="SKD NEU Baton Turbo" pitchFamily="34" charset="0"/>
                <a:ea typeface="+mn-ea"/>
                <a:cs typeface="+mn-cs"/>
              </a:rPr>
              <a:t>, </a:t>
            </a:r>
          </a:p>
          <a:p>
            <a:pPr lvl="0"/>
            <a:r>
              <a:rPr lang="de-DE" sz="1200" u="none" strike="noStrike" kern="1200" dirty="0" smtClean="0">
                <a:solidFill>
                  <a:schemeClr val="tx1"/>
                </a:solidFill>
                <a:effectLst/>
                <a:latin typeface="SKD NEU Baton Turbo" pitchFamily="34" charset="0"/>
                <a:ea typeface="+mn-ea"/>
                <a:cs typeface="+mn-cs"/>
              </a:rPr>
              <a:t>Schloss Hubertusburg</a:t>
            </a:r>
            <a:endParaRPr lang="de-DE" sz="1200" kern="1200" dirty="0" smtClean="0">
              <a:solidFill>
                <a:schemeClr val="tx1"/>
              </a:solidFill>
              <a:effectLst/>
              <a:latin typeface="SKD NEU Baton Turbo" pitchFamily="34" charset="0"/>
              <a:ea typeface="+mn-ea"/>
              <a:cs typeface="+mn-cs"/>
            </a:endParaRPr>
          </a:p>
          <a:p>
            <a:pPr lvl="0"/>
            <a:endParaRPr lang="de-DE" sz="1200" kern="1200" dirty="0" smtClean="0">
              <a:solidFill>
                <a:schemeClr val="tx1"/>
              </a:solidFill>
              <a:effectLst/>
              <a:latin typeface="SKD NEU Baton Turbo" pitchFamily="34" charset="0"/>
              <a:ea typeface="+mn-ea"/>
              <a:cs typeface="+mn-cs"/>
            </a:endParaRPr>
          </a:p>
          <a:p>
            <a:pPr lvl="0"/>
            <a:r>
              <a:rPr lang="de-DE" sz="1200" i="1" kern="1200" dirty="0" smtClean="0">
                <a:solidFill>
                  <a:schemeClr val="tx1"/>
                </a:solidFill>
                <a:effectLst/>
                <a:latin typeface="SKD NEU Baton Turbo" pitchFamily="34" charset="0"/>
                <a:ea typeface="+mn-ea"/>
                <a:cs typeface="+mn-cs"/>
              </a:rPr>
              <a:t>Ereignisse in der Geschichte:</a:t>
            </a:r>
          </a:p>
          <a:p>
            <a:pPr lvl="0"/>
            <a:r>
              <a:rPr lang="de-DE" sz="1200" kern="1200" dirty="0" smtClean="0">
                <a:solidFill>
                  <a:schemeClr val="tx1"/>
                </a:solidFill>
                <a:effectLst/>
                <a:latin typeface="SKD NEU Baton Turbo" pitchFamily="34" charset="0"/>
                <a:ea typeface="+mn-ea"/>
                <a:cs typeface="+mn-cs"/>
              </a:rPr>
              <a:t>Siebenjähriger Krieg</a:t>
            </a:r>
          </a:p>
          <a:p>
            <a:pPr lvl="0"/>
            <a:endParaRPr lang="de-DE" sz="1200" kern="1200" dirty="0" smtClean="0">
              <a:solidFill>
                <a:schemeClr val="tx1"/>
              </a:solidFill>
              <a:effectLst/>
              <a:latin typeface="SKD NEU Baton Turbo" pitchFamily="34" charset="0"/>
              <a:ea typeface="+mn-ea"/>
              <a:cs typeface="+mn-cs"/>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23</a:t>
            </a:fld>
            <a:endParaRPr lang="de-DE"/>
          </a:p>
        </p:txBody>
      </p:sp>
    </p:spTree>
    <p:extLst>
      <p:ext uri="{BB962C8B-B14F-4D97-AF65-F5344CB8AC3E}">
        <p14:creationId xmlns:p14="http://schemas.microsoft.com/office/powerpoint/2010/main" xmlns="" val="1929865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DC920D1-AF68-43C5-9880-22B7C23C92B8}" type="slidenum">
              <a:rPr lang="de-DE" smtClean="0"/>
              <a:pPr/>
              <a:t>25</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DC920D1-AF68-43C5-9880-22B7C23C92B8}" type="slidenum">
              <a:rPr lang="de-DE" smtClean="0"/>
              <a:pPr/>
              <a:t>26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Informationen für Ihre Schüler*innen</a:t>
            </a:r>
            <a:endParaRPr lang="de-DE" b="1"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4</a:t>
            </a:fld>
            <a:endParaRPr lang="de-DE"/>
          </a:p>
        </p:txBody>
      </p:sp>
    </p:spTree>
    <p:extLst>
      <p:ext uri="{BB962C8B-B14F-4D97-AF65-F5344CB8AC3E}">
        <p14:creationId xmlns:p14="http://schemas.microsoft.com/office/powerpoint/2010/main" xmlns="" val="193196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Informationen für Ihre Schüler*innen</a:t>
            </a:r>
          </a:p>
          <a:p>
            <a:endParaRPr lang="de-DE" b="1" dirty="0" smtClean="0"/>
          </a:p>
          <a:p>
            <a:r>
              <a:rPr lang="de-DE" sz="1100" b="0" u="none" dirty="0" smtClean="0">
                <a:solidFill>
                  <a:schemeClr val="tx1"/>
                </a:solidFill>
              </a:rPr>
              <a:t>Der Fröhliche Winzer ist eine barocke Perlfigur. </a:t>
            </a:r>
            <a:r>
              <a:rPr lang="de-DE" sz="1100" b="0" u="none" baseline="0" dirty="0" smtClean="0">
                <a:solidFill>
                  <a:schemeClr val="tx1"/>
                </a:solidFill>
              </a:rPr>
              <a:t> Hergestellt wurde sie vermutlich in Frankfurt am Main. </a:t>
            </a:r>
            <a:r>
              <a:rPr lang="de-DE" sz="1100" b="0" u="none" dirty="0" smtClean="0">
                <a:solidFill>
                  <a:schemeClr val="tx1"/>
                </a:solidFill>
              </a:rPr>
              <a:t>Gemacht wurde sie aus Barockperlen, Gold, Emaile,</a:t>
            </a:r>
            <a:r>
              <a:rPr lang="de-DE" sz="1100" b="0" u="none" baseline="0" dirty="0" smtClean="0">
                <a:solidFill>
                  <a:schemeClr val="tx1"/>
                </a:solidFill>
              </a:rPr>
              <a:t> Silber, Diamanten, Smaragde, Rubine, Saphir sowie den Edelsteinen Amethyst und Karneol.</a:t>
            </a:r>
            <a:r>
              <a:rPr lang="de-DE" sz="1100" b="0" u="none" dirty="0" smtClean="0">
                <a:solidFill>
                  <a:schemeClr val="tx1"/>
                </a:solidFill>
              </a:rPr>
              <a:t> Sie ist nur 8,8 cm</a:t>
            </a:r>
            <a:r>
              <a:rPr lang="de-DE" sz="1100" b="0" u="none" baseline="0" dirty="0" smtClean="0">
                <a:solidFill>
                  <a:schemeClr val="tx1"/>
                </a:solidFill>
              </a:rPr>
              <a:t> hoch. </a:t>
            </a:r>
            <a:r>
              <a:rPr lang="de-DE" sz="1100" b="0" u="none" dirty="0" smtClean="0">
                <a:solidFill>
                  <a:schemeClr val="tx1"/>
                </a:solidFill>
              </a:rPr>
              <a:t> </a:t>
            </a:r>
          </a:p>
          <a:p>
            <a:endParaRPr lang="de-DE" b="1"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5</a:t>
            </a:fld>
            <a:endParaRPr lang="de-DE"/>
          </a:p>
        </p:txBody>
      </p:sp>
    </p:spTree>
    <p:extLst>
      <p:ext uri="{BB962C8B-B14F-4D97-AF65-F5344CB8AC3E}">
        <p14:creationId xmlns:p14="http://schemas.microsoft.com/office/powerpoint/2010/main" xmlns="" val="183899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6</a:t>
            </a:fld>
            <a:endParaRPr lang="de-DE"/>
          </a:p>
        </p:txBody>
      </p:sp>
    </p:spTree>
    <p:extLst>
      <p:ext uri="{BB962C8B-B14F-4D97-AF65-F5344CB8AC3E}">
        <p14:creationId xmlns:p14="http://schemas.microsoft.com/office/powerpoint/2010/main" xmlns="" val="199549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7</a:t>
            </a:fld>
            <a:endParaRPr lang="de-DE"/>
          </a:p>
        </p:txBody>
      </p:sp>
    </p:spTree>
    <p:extLst>
      <p:ext uri="{BB962C8B-B14F-4D97-AF65-F5344CB8AC3E}">
        <p14:creationId xmlns:p14="http://schemas.microsoft.com/office/powerpoint/2010/main" xmlns="" val="348051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Informationen für Ihre Schüler*innen</a:t>
            </a:r>
          </a:p>
          <a:p>
            <a:endParaRPr lang="de-DE" b="1" dirty="0" smtClean="0"/>
          </a:p>
          <a:p>
            <a:r>
              <a:rPr lang="de-DE" b="0" dirty="0" smtClean="0"/>
              <a:t>Auch August der Starke war auf Kavalierstour. Im Mai </a:t>
            </a:r>
            <a:r>
              <a:rPr lang="de-DE" dirty="0" smtClean="0"/>
              <a:t>1687, kurz nach seinem 17. Geburtstag, reiste er für 2 Jahre durch Europa. Er sollte auf dieser Reise Architektur und Kultur anderer Länder kennenlernen, seine Fremdsprachenkenntnisse erweitern, Umgangsformen sowie diplomatische Kenntnisse erlernen und Erfahrungen sammeln. Von Dresden aus waren seine Reisestationen: </a:t>
            </a:r>
          </a:p>
          <a:p>
            <a:r>
              <a:rPr lang="de-DE" dirty="0" smtClean="0"/>
              <a:t>Deutschland: Frankfurt am Main, Nürnberg, Augsburg, München</a:t>
            </a:r>
          </a:p>
          <a:p>
            <a:r>
              <a:rPr lang="de-DE" dirty="0" smtClean="0"/>
              <a:t>Frankreich,</a:t>
            </a:r>
          </a:p>
          <a:p>
            <a:r>
              <a:rPr lang="de-DE" dirty="0" smtClean="0"/>
              <a:t>Spanien, </a:t>
            </a:r>
          </a:p>
          <a:p>
            <a:r>
              <a:rPr lang="de-DE" dirty="0" smtClean="0"/>
              <a:t>Portugal, </a:t>
            </a:r>
          </a:p>
          <a:p>
            <a:r>
              <a:rPr lang="de-DE" dirty="0" smtClean="0"/>
              <a:t>England, </a:t>
            </a:r>
          </a:p>
          <a:p>
            <a:r>
              <a:rPr lang="de-DE" dirty="0" smtClean="0"/>
              <a:t>Holland, </a:t>
            </a:r>
          </a:p>
          <a:p>
            <a:r>
              <a:rPr lang="de-DE" dirty="0" smtClean="0"/>
              <a:t>Dänemark, </a:t>
            </a:r>
          </a:p>
          <a:p>
            <a:r>
              <a:rPr lang="de-DE" dirty="0" smtClean="0"/>
              <a:t>Schweden,</a:t>
            </a:r>
          </a:p>
          <a:p>
            <a:r>
              <a:rPr lang="de-DE" dirty="0" smtClean="0"/>
              <a:t>Österreich.</a:t>
            </a:r>
          </a:p>
          <a:p>
            <a:r>
              <a:rPr lang="de-DE" dirty="0" smtClean="0"/>
              <a:t>Italien </a:t>
            </a:r>
          </a:p>
          <a:p>
            <a:r>
              <a:rPr lang="de-DE" dirty="0" smtClean="0"/>
              <a:t>August der Starke wurde begleitet von seinem Hofmeister, der ihn auch im Reiten, Fechten und Schießen unterrichtete, dem Pfarrer, dem Stallmeister, dem Kammerjunker sowie Ärzten. </a:t>
            </a:r>
          </a:p>
          <a:p>
            <a:r>
              <a:rPr lang="de-DE" b="0" dirty="0" smtClean="0"/>
              <a:t>Besonders die französische Kultur am Hof des Sonnenkönigs Ludwig XIV. hatte August</a:t>
            </a:r>
            <a:r>
              <a:rPr lang="de-DE" b="0" baseline="0" dirty="0" smtClean="0"/>
              <a:t> den Starken beeindruckt. In seinem späteren Leben hat er sich immer wieder an der Mode und den Sitten orientiert. </a:t>
            </a:r>
            <a:endParaRPr lang="de-DE" b="0"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8</a:t>
            </a:fld>
            <a:endParaRPr lang="de-DE"/>
          </a:p>
        </p:txBody>
      </p:sp>
    </p:spTree>
    <p:extLst>
      <p:ext uri="{BB962C8B-B14F-4D97-AF65-F5344CB8AC3E}">
        <p14:creationId xmlns:p14="http://schemas.microsoft.com/office/powerpoint/2010/main" xmlns="" val="2038744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Informationen für Ihre Schüler*innen</a:t>
            </a:r>
          </a:p>
          <a:p>
            <a:endParaRPr lang="de-DE" dirty="0" smtClean="0"/>
          </a:p>
          <a:p>
            <a:r>
              <a:rPr lang="de-DE" dirty="0" smtClean="0"/>
              <a:t>Balthasar</a:t>
            </a:r>
            <a:r>
              <a:rPr lang="de-DE" baseline="0" dirty="0" smtClean="0"/>
              <a:t> </a:t>
            </a:r>
            <a:r>
              <a:rPr lang="de-DE" baseline="0" dirty="0" err="1" smtClean="0"/>
              <a:t>Permoser</a:t>
            </a:r>
            <a:r>
              <a:rPr lang="de-DE" baseline="0" dirty="0" smtClean="0"/>
              <a:t> wurde </a:t>
            </a:r>
            <a:r>
              <a:rPr lang="de-DE" dirty="0" smtClean="0"/>
              <a:t>1689 als Hofbildhauer von Kurfürst Johann Georg III. nach Dresden berufen. Zuvor</a:t>
            </a:r>
            <a:r>
              <a:rPr lang="de-DE" baseline="0" dirty="0" smtClean="0"/>
              <a:t> war er fast 15 Jahre in Italien zuerst als Gehilfe, später auch als Meister tätig.</a:t>
            </a:r>
            <a:endParaRPr lang="de-DE" dirty="0" smtClean="0"/>
          </a:p>
          <a:p>
            <a:r>
              <a:rPr lang="de-DE" dirty="0" smtClean="0"/>
              <a:t>Zu seinen Hauptwerken zählt</a:t>
            </a:r>
            <a:r>
              <a:rPr lang="de-DE" baseline="0" dirty="0" smtClean="0"/>
              <a:t> der </a:t>
            </a:r>
            <a:r>
              <a:rPr lang="de-DE" dirty="0" smtClean="0"/>
              <a:t>Skulpturenschmuck für den Dresdner Zwinger.</a:t>
            </a:r>
          </a:p>
          <a:p>
            <a:endParaRPr lang="de-DE"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9</a:t>
            </a:fld>
            <a:endParaRPr lang="de-DE"/>
          </a:p>
        </p:txBody>
      </p:sp>
    </p:spTree>
    <p:extLst>
      <p:ext uri="{BB962C8B-B14F-4D97-AF65-F5344CB8AC3E}">
        <p14:creationId xmlns:p14="http://schemas.microsoft.com/office/powerpoint/2010/main" xmlns="" val="155299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Informationen für Ihre Schüler*innen</a:t>
            </a:r>
          </a:p>
          <a:p>
            <a:endParaRPr lang="de-DE" b="1" dirty="0" smtClean="0"/>
          </a:p>
          <a:p>
            <a:r>
              <a:rPr lang="de-DE" b="0" dirty="0" smtClean="0"/>
              <a:t>Übrigens: Der Bildausschnitt mit der Hofkirche</a:t>
            </a:r>
            <a:r>
              <a:rPr lang="de-DE" b="0" baseline="0" dirty="0" smtClean="0"/>
              <a:t> stammt aus einem Gemälde von Bernardo </a:t>
            </a:r>
            <a:r>
              <a:rPr lang="de-DE" b="0" baseline="0" dirty="0" err="1" smtClean="0"/>
              <a:t>Bellotto</a:t>
            </a:r>
            <a:r>
              <a:rPr lang="de-DE" b="0" baseline="0" dirty="0" smtClean="0"/>
              <a:t> – ebenfalls ein italienischer Künstler des Barock in Dresden. </a:t>
            </a:r>
            <a:endParaRPr lang="de-DE" b="0" dirty="0"/>
          </a:p>
        </p:txBody>
      </p:sp>
      <p:sp>
        <p:nvSpPr>
          <p:cNvPr id="4" name="Foliennummernplatzhalter 3"/>
          <p:cNvSpPr>
            <a:spLocks noGrp="1"/>
          </p:cNvSpPr>
          <p:nvPr>
            <p:ph type="sldNum" sz="quarter" idx="10"/>
          </p:nvPr>
        </p:nvSpPr>
        <p:spPr/>
        <p:txBody>
          <a:bodyPr/>
          <a:lstStyle/>
          <a:p>
            <a:fld id="{19BE9972-B326-4CC3-980E-2DEDF40E168F}" type="slidenum">
              <a:rPr lang="de-DE" smtClean="0"/>
              <a:pPr/>
              <a:t>10</a:t>
            </a:fld>
            <a:endParaRPr lang="de-DE"/>
          </a:p>
        </p:txBody>
      </p:sp>
    </p:spTree>
    <p:extLst>
      <p:ext uri="{BB962C8B-B14F-4D97-AF65-F5344CB8AC3E}">
        <p14:creationId xmlns:p14="http://schemas.microsoft.com/office/powerpoint/2010/main" xmlns="" val="222648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2BE5A3E0-B821-4218-A135-BF1AE9288982}" type="datetimeFigureOut">
              <a:rPr lang="de-DE" smtClean="0"/>
              <a:pPr/>
              <a:t>07.04.2020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B0C8F0-3A36-4676-898E-640E14C5D385}" type="slidenum">
              <a:rPr lang="de-DE" smtClean="0"/>
              <a:pPr/>
              <a:t>‹Nr.›</a:t>
            </a:fld>
            <a:endParaRPr lang="de-DE"/>
          </a:p>
        </p:txBody>
      </p:sp>
    </p:spTree>
    <p:extLst>
      <p:ext uri="{BB962C8B-B14F-4D97-AF65-F5344CB8AC3E}">
        <p14:creationId xmlns:p14="http://schemas.microsoft.com/office/powerpoint/2010/main" xmlns="" val="279179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BE5A3E0-B821-4218-A135-BF1AE9288982}" type="datetimeFigureOut">
              <a:rPr lang="de-DE" smtClean="0"/>
              <a:pPr/>
              <a:t>07.04.2020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B0C8F0-3A36-4676-898E-640E14C5D385}" type="slidenum">
              <a:rPr lang="de-DE" smtClean="0"/>
              <a:pPr/>
              <a:t>‹Nr.›</a:t>
            </a:fld>
            <a:endParaRPr lang="de-DE"/>
          </a:p>
        </p:txBody>
      </p:sp>
    </p:spTree>
    <p:extLst>
      <p:ext uri="{BB962C8B-B14F-4D97-AF65-F5344CB8AC3E}">
        <p14:creationId xmlns:p14="http://schemas.microsoft.com/office/powerpoint/2010/main" xmlns="" val="59542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BE5A3E0-B821-4218-A135-BF1AE9288982}" type="datetimeFigureOut">
              <a:rPr lang="de-DE" smtClean="0"/>
              <a:pPr/>
              <a:t>07.04.2020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B0C8F0-3A36-4676-898E-640E14C5D385}" type="slidenum">
              <a:rPr lang="de-DE" smtClean="0"/>
              <a:pPr/>
              <a:t>‹Nr.›</a:t>
            </a:fld>
            <a:endParaRPr lang="de-DE"/>
          </a:p>
        </p:txBody>
      </p:sp>
    </p:spTree>
    <p:extLst>
      <p:ext uri="{BB962C8B-B14F-4D97-AF65-F5344CB8AC3E}">
        <p14:creationId xmlns:p14="http://schemas.microsoft.com/office/powerpoint/2010/main" xmlns="" val="124858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BE5A3E0-B821-4218-A135-BF1AE9288982}" type="datetimeFigureOut">
              <a:rPr lang="de-DE" smtClean="0"/>
              <a:pPr/>
              <a:t>07.04.2020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B0C8F0-3A36-4676-898E-640E14C5D385}" type="slidenum">
              <a:rPr lang="de-DE" smtClean="0"/>
              <a:pPr/>
              <a:t>‹Nr.›</a:t>
            </a:fld>
            <a:endParaRPr lang="de-DE"/>
          </a:p>
        </p:txBody>
      </p:sp>
    </p:spTree>
    <p:extLst>
      <p:ext uri="{BB962C8B-B14F-4D97-AF65-F5344CB8AC3E}">
        <p14:creationId xmlns:p14="http://schemas.microsoft.com/office/powerpoint/2010/main" xmlns="" val="150845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BE5A3E0-B821-4218-A135-BF1AE9288982}" type="datetimeFigureOut">
              <a:rPr lang="de-DE" smtClean="0"/>
              <a:pPr/>
              <a:t>07.04.2020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B0C8F0-3A36-4676-898E-640E14C5D385}" type="slidenum">
              <a:rPr lang="de-DE" smtClean="0"/>
              <a:pPr/>
              <a:t>‹Nr.›</a:t>
            </a:fld>
            <a:endParaRPr lang="de-DE"/>
          </a:p>
        </p:txBody>
      </p:sp>
    </p:spTree>
    <p:extLst>
      <p:ext uri="{BB962C8B-B14F-4D97-AF65-F5344CB8AC3E}">
        <p14:creationId xmlns:p14="http://schemas.microsoft.com/office/powerpoint/2010/main" xmlns="" val="344877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atin typeface="SKD NEU Baton Turbo" pitchFamily="34" charset="0"/>
              </a:defRPr>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atin typeface="SKD NEU Baton Turbo" pitchFamily="34" charset="0"/>
              </a:defRPr>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2BE5A3E0-B821-4218-A135-BF1AE9288982}" type="datetimeFigureOut">
              <a:rPr lang="de-DE" smtClean="0"/>
              <a:pPr/>
              <a:t>07.04.2020</a:t>
            </a:fld>
            <a:endParaRPr lang="de-DE"/>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40B0C8F0-3A36-4676-898E-640E14C5D385}" type="slidenum">
              <a:rPr lang="de-DE" smtClean="0"/>
              <a:pPr/>
              <a:t>‹Nr.›</a:t>
            </a:fld>
            <a:endParaRPr lang="de-DE"/>
          </a:p>
        </p:txBody>
      </p:sp>
      <p:pic>
        <p:nvPicPr>
          <p:cNvPr id="8" name="Grafik 7" descr="SKD_Logo_unten_S_Korall_sRGB.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139952" y="5661248"/>
            <a:ext cx="863744" cy="1019525"/>
          </a:xfrm>
          <a:prstGeom prst="rect">
            <a:avLst/>
          </a:prstGeom>
        </p:spPr>
      </p:pic>
    </p:spTree>
    <p:extLst>
      <p:ext uri="{BB962C8B-B14F-4D97-AF65-F5344CB8AC3E}">
        <p14:creationId xmlns:p14="http://schemas.microsoft.com/office/powerpoint/2010/main" xmlns="" val="21725951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SKD NEU Baton Turbo" pitchFamily="34" charset="0"/>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atin typeface="SKD NEU Baton Turb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atin typeface="SKD NEU Baton Turbo"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atin typeface="SKD NEU Baton Turb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0"/>
          </p:nvPr>
        </p:nvSpPr>
        <p:spPr/>
        <p:txBody>
          <a:bodyPr/>
          <a:lstStyle/>
          <a:p>
            <a:fld id="{2BE5A3E0-B821-4218-A135-BF1AE9288982}" type="datetimeFigureOut">
              <a:rPr lang="de-DE" smtClean="0"/>
              <a:pPr/>
              <a:t>07.04.2020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0B0C8F0-3A36-4676-898E-640E14C5D385}" type="slidenum">
              <a:rPr lang="de-DE" smtClean="0"/>
              <a:pPr/>
              <a:t>‹Nr.›</a:t>
            </a:fld>
            <a:endParaRPr lang="de-DE"/>
          </a:p>
        </p:txBody>
      </p:sp>
    </p:spTree>
    <p:extLst>
      <p:ext uri="{BB962C8B-B14F-4D97-AF65-F5344CB8AC3E}">
        <p14:creationId xmlns:p14="http://schemas.microsoft.com/office/powerpoint/2010/main" xmlns="" val="323012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BE5A3E0-B821-4218-A135-BF1AE9288982}" type="datetimeFigureOut">
              <a:rPr lang="de-DE" smtClean="0"/>
              <a:pPr/>
              <a:t>07.04.2020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0B0C8F0-3A36-4676-898E-640E14C5D385}" type="slidenum">
              <a:rPr lang="de-DE" smtClean="0"/>
              <a:pPr/>
              <a:t>‹Nr.›</a:t>
            </a:fld>
            <a:endParaRPr lang="de-DE"/>
          </a:p>
        </p:txBody>
      </p:sp>
    </p:spTree>
    <p:extLst>
      <p:ext uri="{BB962C8B-B14F-4D97-AF65-F5344CB8AC3E}">
        <p14:creationId xmlns:p14="http://schemas.microsoft.com/office/powerpoint/2010/main" xmlns="" val="404562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BE5A3E0-B821-4218-A135-BF1AE9288982}" type="datetimeFigureOut">
              <a:rPr lang="de-DE" smtClean="0"/>
              <a:pPr/>
              <a:t>07.04.2020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0B0C8F0-3A36-4676-898E-640E14C5D385}" type="slidenum">
              <a:rPr lang="de-DE" smtClean="0"/>
              <a:pPr/>
              <a:t>‹Nr.›</a:t>
            </a:fld>
            <a:endParaRPr lang="de-DE"/>
          </a:p>
        </p:txBody>
      </p:sp>
    </p:spTree>
    <p:extLst>
      <p:ext uri="{BB962C8B-B14F-4D97-AF65-F5344CB8AC3E}">
        <p14:creationId xmlns:p14="http://schemas.microsoft.com/office/powerpoint/2010/main" xmlns="" val="70959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BE5A3E0-B821-4218-A135-BF1AE9288982}" type="datetimeFigureOut">
              <a:rPr lang="de-DE" smtClean="0"/>
              <a:pPr/>
              <a:t>07.04.2020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B0C8F0-3A36-4676-898E-640E14C5D385}" type="slidenum">
              <a:rPr lang="de-DE" smtClean="0"/>
              <a:pPr/>
              <a:t>‹Nr.›</a:t>
            </a:fld>
            <a:endParaRPr lang="de-DE"/>
          </a:p>
        </p:txBody>
      </p:sp>
    </p:spTree>
    <p:extLst>
      <p:ext uri="{BB962C8B-B14F-4D97-AF65-F5344CB8AC3E}">
        <p14:creationId xmlns:p14="http://schemas.microsoft.com/office/powerpoint/2010/main" xmlns="" val="157616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BE5A3E0-B821-4218-A135-BF1AE9288982}" type="datetimeFigureOut">
              <a:rPr lang="de-DE" smtClean="0"/>
              <a:pPr/>
              <a:t>07.04.2020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B0C8F0-3A36-4676-898E-640E14C5D385}" type="slidenum">
              <a:rPr lang="de-DE" smtClean="0"/>
              <a:pPr/>
              <a:t>‹Nr.›</a:t>
            </a:fld>
            <a:endParaRPr lang="de-DE"/>
          </a:p>
        </p:txBody>
      </p:sp>
    </p:spTree>
    <p:extLst>
      <p:ext uri="{BB962C8B-B14F-4D97-AF65-F5344CB8AC3E}">
        <p14:creationId xmlns:p14="http://schemas.microsoft.com/office/powerpoint/2010/main" xmlns="" val="240602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5A3E0-B821-4218-A135-BF1AE9288982}" type="datetimeFigureOut">
              <a:rPr lang="de-DE" smtClean="0"/>
              <a:pPr/>
              <a:t>07.04.2020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0C8F0-3A36-4676-898E-640E14C5D385}" type="slidenum">
              <a:rPr lang="de-DE" smtClean="0"/>
              <a:pPr/>
              <a:t>‹Nr.›</a:t>
            </a:fld>
            <a:endParaRPr lang="de-DE"/>
          </a:p>
        </p:txBody>
      </p:sp>
      <p:pic>
        <p:nvPicPr>
          <p:cNvPr id="7" name="Grafik 6" descr="SKD_Logo_unten_S_Korall_sRGB.png"/>
          <p:cNvPicPr>
            <a:picLocks noChangeAspect="1"/>
          </p:cNvPicPr>
          <p:nvPr/>
        </p:nvPicPr>
        <p:blipFill>
          <a:blip r:embed="rId13" cstate="email">
            <a:extLst>
              <a:ext uri="{28A0092B-C50C-407E-A947-70E740481C1C}">
                <a14:useLocalDpi xmlns:a14="http://schemas.microsoft.com/office/drawing/2010/main" xmlns=""/>
              </a:ext>
            </a:extLst>
          </a:blip>
          <a:stretch>
            <a:fillRect/>
          </a:stretch>
        </p:blipFill>
        <p:spPr>
          <a:xfrm>
            <a:off x="4139952" y="5661248"/>
            <a:ext cx="863744" cy="1019525"/>
          </a:xfrm>
          <a:prstGeom prst="rect">
            <a:avLst/>
          </a:prstGeom>
        </p:spPr>
      </p:pic>
    </p:spTree>
    <p:extLst>
      <p:ext uri="{BB962C8B-B14F-4D97-AF65-F5344CB8AC3E}">
        <p14:creationId xmlns:p14="http://schemas.microsoft.com/office/powerpoint/2010/main" xmlns="" val="2857235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SKD NEU Baton Turb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KD NEU Baton Turb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KD NEU Baton Turb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KD NEU Baton Turb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ZFfP3Y_Esc"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3.wdp"/><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skd-online-collection.skd.museum/" TargetMode="External"/><Relationship Id="rId4" Type="http://schemas.openxmlformats.org/officeDocument/2006/relationships/hyperlink" Target="https://www.skd.museum/vermittlung/programmreihen/angebote-fuer-schulklassen/lernort-residenzschlos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KD_Kreis_R_270mm_Office_Korall_sRGB.gif"/>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52147" y="-1323528"/>
            <a:ext cx="8010128" cy="8010128"/>
          </a:xfrm>
          <a:prstGeom prst="rect">
            <a:avLst/>
          </a:prstGeom>
        </p:spPr>
      </p:pic>
      <p:sp>
        <p:nvSpPr>
          <p:cNvPr id="2" name="Titel 1"/>
          <p:cNvSpPr>
            <a:spLocks noGrp="1"/>
          </p:cNvSpPr>
          <p:nvPr>
            <p:ph type="ctrTitle"/>
          </p:nvPr>
        </p:nvSpPr>
        <p:spPr>
          <a:xfrm>
            <a:off x="1089875" y="1924236"/>
            <a:ext cx="7772400" cy="1514599"/>
          </a:xfrm>
        </p:spPr>
        <p:txBody>
          <a:bodyPr>
            <a:normAutofit/>
          </a:bodyPr>
          <a:lstStyle/>
          <a:p>
            <a:r>
              <a:rPr lang="de-DE" sz="4300" dirty="0" smtClean="0">
                <a:solidFill>
                  <a:schemeClr val="bg2">
                    <a:lumMod val="90000"/>
                  </a:schemeClr>
                </a:solidFill>
                <a:latin typeface="SKD NEU Baton Turbo" pitchFamily="34" charset="0"/>
              </a:rPr>
              <a:t>Bildung und Vermittlung</a:t>
            </a:r>
            <a:endParaRPr lang="de-DE" sz="4300" dirty="0">
              <a:solidFill>
                <a:schemeClr val="bg2">
                  <a:lumMod val="90000"/>
                </a:schemeClr>
              </a:solidFill>
              <a:latin typeface="SKD NEU Baton Turbo" pitchFamily="34" charset="0"/>
            </a:endParaRPr>
          </a:p>
        </p:txBody>
      </p:sp>
      <p:sp>
        <p:nvSpPr>
          <p:cNvPr id="3" name="Untertitel 2"/>
          <p:cNvSpPr>
            <a:spLocks noGrp="1"/>
          </p:cNvSpPr>
          <p:nvPr>
            <p:ph type="subTitle" idx="1"/>
          </p:nvPr>
        </p:nvSpPr>
        <p:spPr>
          <a:xfrm>
            <a:off x="1656811" y="3501008"/>
            <a:ext cx="6400800" cy="1752600"/>
          </a:xfrm>
        </p:spPr>
        <p:txBody>
          <a:bodyPr/>
          <a:lstStyle/>
          <a:p>
            <a:r>
              <a:rPr lang="de-DE" dirty="0" smtClean="0">
                <a:solidFill>
                  <a:schemeClr val="bg1"/>
                </a:solidFill>
                <a:latin typeface="SKD NEU Baton Turbo" pitchFamily="34" charset="0"/>
              </a:rPr>
              <a:t>Lernort Residenzschloss</a:t>
            </a:r>
            <a:endParaRPr lang="de-DE" dirty="0">
              <a:solidFill>
                <a:schemeClr val="bg1"/>
              </a:solidFill>
              <a:latin typeface="SKD NEU Baton Turbo" pitchFamily="34" charset="0"/>
            </a:endParaRPr>
          </a:p>
        </p:txBody>
      </p:sp>
      <p:sp>
        <p:nvSpPr>
          <p:cNvPr id="6" name="Fußzeilenplatzhalter 5"/>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xmlns="" val="2382443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3600" dirty="0" smtClean="0"/>
              <a:t>Wie kam Barock nach Deutschland? </a:t>
            </a:r>
            <a:endParaRPr lang="de-DE" sz="3600" dirty="0"/>
          </a:p>
        </p:txBody>
      </p:sp>
      <p:sp>
        <p:nvSpPr>
          <p:cNvPr id="5" name="Inhaltsplatzhalter 4"/>
          <p:cNvSpPr>
            <a:spLocks noGrp="1"/>
          </p:cNvSpPr>
          <p:nvPr>
            <p:ph sz="half" idx="2"/>
          </p:nvPr>
        </p:nvSpPr>
        <p:spPr>
          <a:xfrm>
            <a:off x="467544" y="1412776"/>
            <a:ext cx="4038600" cy="4197734"/>
          </a:xfrm>
        </p:spPr>
        <p:txBody>
          <a:bodyPr/>
          <a:lstStyle/>
          <a:p>
            <a:pPr marL="0" indent="0">
              <a:buNone/>
            </a:pPr>
            <a:r>
              <a:rPr lang="de-DE" dirty="0" smtClean="0"/>
              <a:t>Italienische Künstler und Handwerker arbeiteten an europäischen Höfen</a:t>
            </a:r>
          </a:p>
          <a:p>
            <a:pPr marL="0" indent="0">
              <a:buNone/>
            </a:pPr>
            <a:endParaRPr lang="de-DE" dirty="0"/>
          </a:p>
          <a:p>
            <a:pPr marL="0" indent="0">
              <a:buNone/>
            </a:pPr>
            <a:endParaRPr lang="de-DE" dirty="0"/>
          </a:p>
        </p:txBody>
      </p:sp>
      <p:sp>
        <p:nvSpPr>
          <p:cNvPr id="2" name="Textfeld 1"/>
          <p:cNvSpPr txBox="1"/>
          <p:nvPr/>
        </p:nvSpPr>
        <p:spPr>
          <a:xfrm>
            <a:off x="372530" y="3704426"/>
            <a:ext cx="3191358" cy="1938992"/>
          </a:xfrm>
          <a:prstGeom prst="rect">
            <a:avLst/>
          </a:prstGeom>
          <a:noFill/>
        </p:spPr>
        <p:txBody>
          <a:bodyPr wrap="square" rtlCol="0">
            <a:spAutoFit/>
          </a:bodyPr>
          <a:lstStyle/>
          <a:p>
            <a:r>
              <a:rPr lang="de-DE" sz="1200" b="1" dirty="0">
                <a:latin typeface="SKD NEU Baton Turbo"/>
              </a:rPr>
              <a:t>Gaetano </a:t>
            </a:r>
            <a:r>
              <a:rPr lang="de-DE" sz="1200" b="1" dirty="0" err="1">
                <a:latin typeface="SKD NEU Baton Turbo"/>
              </a:rPr>
              <a:t>Chiaveri</a:t>
            </a:r>
            <a:r>
              <a:rPr lang="de-DE" sz="1200" dirty="0">
                <a:latin typeface="SKD NEU Baton Turbo"/>
              </a:rPr>
              <a:t> </a:t>
            </a:r>
            <a:r>
              <a:rPr lang="de-DE" sz="1200" dirty="0" smtClean="0">
                <a:latin typeface="SKD NEU Baton Turbo"/>
              </a:rPr>
              <a:t>(1689 Rom - 1770 </a:t>
            </a:r>
            <a:r>
              <a:rPr lang="de-DE" sz="1200" dirty="0" err="1" smtClean="0">
                <a:latin typeface="SKD NEU Baton Turbo"/>
              </a:rPr>
              <a:t>Foligno</a:t>
            </a:r>
            <a:r>
              <a:rPr lang="de-DE" sz="1200" dirty="0">
                <a:latin typeface="SKD NEU Baton Turbo"/>
              </a:rPr>
              <a:t>) </a:t>
            </a:r>
            <a:r>
              <a:rPr lang="de-DE" sz="1200" dirty="0" smtClean="0">
                <a:latin typeface="SKD NEU Baton Turbo"/>
              </a:rPr>
              <a:t>war der Baumeister der katholischen Hofkirche </a:t>
            </a:r>
            <a:r>
              <a:rPr lang="de-DE" sz="1200" dirty="0">
                <a:latin typeface="SKD NEU Baton Turbo"/>
              </a:rPr>
              <a:t>in Dresden. </a:t>
            </a:r>
            <a:r>
              <a:rPr lang="de-DE" sz="1200" dirty="0" err="1" smtClean="0">
                <a:latin typeface="SKD NEU Baton Turbo"/>
              </a:rPr>
              <a:t>Chiaveri</a:t>
            </a:r>
            <a:r>
              <a:rPr lang="de-DE" sz="1200" dirty="0" smtClean="0">
                <a:latin typeface="SKD NEU Baton Turbo"/>
              </a:rPr>
              <a:t> hatte einige </a:t>
            </a:r>
            <a:r>
              <a:rPr lang="de-DE" sz="1200" dirty="0">
                <a:latin typeface="SKD NEU Baton Turbo"/>
              </a:rPr>
              <a:t>Landsleute als </a:t>
            </a:r>
            <a:r>
              <a:rPr lang="de-DE" sz="1200" dirty="0" smtClean="0">
                <a:latin typeface="SKD NEU Baton Turbo"/>
              </a:rPr>
              <a:t>Handwerker </a:t>
            </a:r>
            <a:r>
              <a:rPr lang="de-DE" sz="1200" dirty="0">
                <a:latin typeface="SKD NEU Baton Turbo"/>
              </a:rPr>
              <a:t>mitgebracht. Diese errichteten </a:t>
            </a:r>
            <a:r>
              <a:rPr lang="de-DE" sz="1200" dirty="0" smtClean="0">
                <a:latin typeface="SKD NEU Baton Turbo"/>
              </a:rPr>
              <a:t>sich </a:t>
            </a:r>
            <a:r>
              <a:rPr lang="de-DE" sz="1200" dirty="0">
                <a:latin typeface="SKD NEU Baton Turbo"/>
              </a:rPr>
              <a:t>direkt neben der </a:t>
            </a:r>
            <a:r>
              <a:rPr lang="de-DE" sz="1200" dirty="0" smtClean="0">
                <a:latin typeface="SKD NEU Baton Turbo"/>
              </a:rPr>
              <a:t>Hofkirche kleine Wohnhäuser. Diese Häuser gibt es nicht mehr, aber der Name für den Platz ist geblieben – </a:t>
            </a:r>
            <a:r>
              <a:rPr lang="de-DE" sz="1200" b="1" dirty="0" smtClean="0">
                <a:latin typeface="SKD NEU Baton Turbo"/>
              </a:rPr>
              <a:t>italienisches Dörfchen. </a:t>
            </a:r>
          </a:p>
          <a:p>
            <a:endParaRPr lang="de-DE" sz="1200" dirty="0">
              <a:latin typeface="SKD NEU Baton Turbo"/>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3900922" y="1124745"/>
            <a:ext cx="4752781" cy="41044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Pfeil nach rechts 3"/>
          <p:cNvSpPr/>
          <p:nvPr/>
        </p:nvSpPr>
        <p:spPr>
          <a:xfrm rot="21107794">
            <a:off x="3511348" y="3705363"/>
            <a:ext cx="3318316" cy="58867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377972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0" nodeType="clickEffect">
                                  <p:stCondLst>
                                    <p:cond delay="100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3600" dirty="0" smtClean="0"/>
              <a:t>Wie kam Barock nach Deutschland? </a:t>
            </a:r>
            <a:endParaRPr lang="de-DE" sz="3600" dirty="0"/>
          </a:p>
        </p:txBody>
      </p:sp>
      <p:sp>
        <p:nvSpPr>
          <p:cNvPr id="4" name="Inhaltsplatzhalter 3"/>
          <p:cNvSpPr>
            <a:spLocks noGrp="1"/>
          </p:cNvSpPr>
          <p:nvPr>
            <p:ph sz="half" idx="1"/>
          </p:nvPr>
        </p:nvSpPr>
        <p:spPr>
          <a:xfrm>
            <a:off x="457200" y="1600201"/>
            <a:ext cx="8003232" cy="676671"/>
          </a:xfrm>
        </p:spPr>
        <p:txBody>
          <a:bodyPr>
            <a:normAutofit/>
          </a:bodyPr>
          <a:lstStyle/>
          <a:p>
            <a:pPr marL="0" indent="0">
              <a:buNone/>
            </a:pPr>
            <a:r>
              <a:rPr lang="de-DE" sz="2400" dirty="0" smtClean="0"/>
              <a:t>Kunst aus Italien wurden in ganz Europa gesammelt</a:t>
            </a:r>
            <a:endParaRPr lang="de-DE" sz="2400" dirty="0"/>
          </a:p>
        </p:txBody>
      </p:sp>
      <p:pic>
        <p:nvPicPr>
          <p:cNvPr id="1026"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xmlns=""/>
              </a:ext>
            </a:extLst>
          </a:blip>
          <a:srcRect/>
          <a:stretch>
            <a:fillRect/>
          </a:stretch>
        </p:blipFill>
        <p:spPr bwMode="auto">
          <a:xfrm>
            <a:off x="360140" y="3310446"/>
            <a:ext cx="4038600" cy="27300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788024" y="3284984"/>
            <a:ext cx="3669000" cy="28251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feld 1"/>
          <p:cNvSpPr txBox="1"/>
          <p:nvPr/>
        </p:nvSpPr>
        <p:spPr>
          <a:xfrm>
            <a:off x="683568" y="2169730"/>
            <a:ext cx="7917472" cy="954107"/>
          </a:xfrm>
          <a:prstGeom prst="rect">
            <a:avLst/>
          </a:prstGeom>
          <a:noFill/>
        </p:spPr>
        <p:txBody>
          <a:bodyPr wrap="square" rtlCol="0">
            <a:spAutoFit/>
          </a:bodyPr>
          <a:lstStyle/>
          <a:p>
            <a:r>
              <a:rPr lang="de-DE" sz="1400" dirty="0" smtClean="0">
                <a:solidFill>
                  <a:schemeClr val="tx2"/>
                </a:solidFill>
                <a:latin typeface="SKD NEU Baton Turbo"/>
              </a:rPr>
              <a:t>Dies ist das Gemälde „Die Almosenspende des Heiligen Rochus“ vom italienischen Maler Annibale Carracci. Rechts daneben ist der Kupferstich.</a:t>
            </a:r>
          </a:p>
          <a:p>
            <a:r>
              <a:rPr lang="de-DE" sz="1400" dirty="0" smtClean="0">
                <a:solidFill>
                  <a:schemeClr val="tx2"/>
                </a:solidFill>
                <a:latin typeface="SKD NEU Baton Turbo"/>
              </a:rPr>
              <a:t>Überlege, warum man sich vor fast 300 Jahren die Mühe machte, ein Gemälde mit Hilfe einer Drucktechnik zu vervielfältigen? </a:t>
            </a:r>
            <a:endParaRPr lang="de-DE" sz="1400" dirty="0">
              <a:solidFill>
                <a:schemeClr val="tx2"/>
              </a:solidFill>
              <a:latin typeface="SKD NEU Baton Turbo"/>
            </a:endParaRPr>
          </a:p>
        </p:txBody>
      </p:sp>
      <p:pic>
        <p:nvPicPr>
          <p:cNvPr id="4098" name="img404803" descr="2df19b8a-53c6-4205-8a42-d8c6b706151b"/>
          <p:cNvPicPr>
            <a:picLocks noChangeAspect="1" noChangeArrowheads="1"/>
          </p:cNvPicPr>
          <p:nvPr/>
        </p:nvPicPr>
        <p:blipFill>
          <a:blip r:embed="rId5" cstate="print"/>
          <a:srcRect/>
          <a:stretch>
            <a:fillRect/>
          </a:stretch>
        </p:blipFill>
        <p:spPr bwMode="auto">
          <a:xfrm>
            <a:off x="467544" y="2204864"/>
            <a:ext cx="266700" cy="381000"/>
          </a:xfrm>
          <a:prstGeom prst="rect">
            <a:avLst/>
          </a:prstGeom>
          <a:noFill/>
          <a:ln w="9525">
            <a:noFill/>
            <a:miter lim="800000"/>
            <a:headEnd/>
            <a:tailEnd/>
          </a:ln>
        </p:spPr>
      </p:pic>
    </p:spTree>
    <p:extLst>
      <p:ext uri="{BB962C8B-B14F-4D97-AF65-F5344CB8AC3E}">
        <p14:creationId xmlns:p14="http://schemas.microsoft.com/office/powerpoint/2010/main" xmlns="" val="1307159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835696" y="980728"/>
            <a:ext cx="4896544" cy="461665"/>
          </a:xfrm>
          <a:prstGeom prst="rect">
            <a:avLst/>
          </a:prstGeom>
          <a:noFill/>
        </p:spPr>
        <p:txBody>
          <a:bodyPr wrap="square" rtlCol="0">
            <a:spAutoFit/>
          </a:bodyPr>
          <a:lstStyle/>
          <a:p>
            <a:pPr algn="ctr"/>
            <a:r>
              <a:rPr lang="de-DE" sz="2400" b="1" dirty="0" smtClean="0"/>
              <a:t>Barock zeigt sich in</a:t>
            </a:r>
            <a:endParaRPr lang="de-DE" sz="2400" b="1" dirty="0"/>
          </a:p>
        </p:txBody>
      </p:sp>
      <p:sp>
        <p:nvSpPr>
          <p:cNvPr id="6" name="Textfeld 5"/>
          <p:cNvSpPr txBox="1"/>
          <p:nvPr/>
        </p:nvSpPr>
        <p:spPr>
          <a:xfrm>
            <a:off x="539552" y="2323794"/>
            <a:ext cx="2160240" cy="369332"/>
          </a:xfrm>
          <a:prstGeom prst="rect">
            <a:avLst/>
          </a:prstGeom>
          <a:noFill/>
        </p:spPr>
        <p:txBody>
          <a:bodyPr wrap="square" rtlCol="0">
            <a:spAutoFit/>
          </a:bodyPr>
          <a:lstStyle/>
          <a:p>
            <a:r>
              <a:rPr lang="de-DE" dirty="0" smtClean="0">
                <a:latin typeface="SKD NEU Baton Turbo"/>
              </a:rPr>
              <a:t>Mode</a:t>
            </a:r>
            <a:endParaRPr lang="de-DE" dirty="0">
              <a:latin typeface="SKD NEU Baton Turbo"/>
            </a:endParaRPr>
          </a:p>
        </p:txBody>
      </p:sp>
      <p:sp>
        <p:nvSpPr>
          <p:cNvPr id="7" name="Textfeld 6"/>
          <p:cNvSpPr txBox="1"/>
          <p:nvPr/>
        </p:nvSpPr>
        <p:spPr>
          <a:xfrm>
            <a:off x="1660818" y="2310450"/>
            <a:ext cx="2448272" cy="369332"/>
          </a:xfrm>
          <a:prstGeom prst="rect">
            <a:avLst/>
          </a:prstGeom>
          <a:noFill/>
        </p:spPr>
        <p:txBody>
          <a:bodyPr wrap="square" rtlCol="0">
            <a:spAutoFit/>
          </a:bodyPr>
          <a:lstStyle/>
          <a:p>
            <a:r>
              <a:rPr lang="de-DE" dirty="0" smtClean="0">
                <a:latin typeface="SKD NEU Baton Turbo"/>
              </a:rPr>
              <a:t>Architektur</a:t>
            </a:r>
            <a:endParaRPr lang="de-DE" dirty="0">
              <a:latin typeface="SKD NEU Baton Turbo"/>
            </a:endParaRPr>
          </a:p>
        </p:txBody>
      </p:sp>
      <p:sp>
        <p:nvSpPr>
          <p:cNvPr id="8" name="Textfeld 7"/>
          <p:cNvSpPr txBox="1"/>
          <p:nvPr/>
        </p:nvSpPr>
        <p:spPr>
          <a:xfrm>
            <a:off x="3286140" y="2310450"/>
            <a:ext cx="3168352" cy="369332"/>
          </a:xfrm>
          <a:prstGeom prst="rect">
            <a:avLst/>
          </a:prstGeom>
          <a:noFill/>
        </p:spPr>
        <p:txBody>
          <a:bodyPr wrap="square" rtlCol="0">
            <a:spAutoFit/>
          </a:bodyPr>
          <a:lstStyle/>
          <a:p>
            <a:r>
              <a:rPr lang="de-DE" dirty="0" smtClean="0">
                <a:latin typeface="SKD NEU Baton Turbo"/>
              </a:rPr>
              <a:t>Musik</a:t>
            </a:r>
            <a:endParaRPr lang="de-DE" dirty="0">
              <a:latin typeface="SKD NEU Baton Turbo"/>
            </a:endParaRPr>
          </a:p>
        </p:txBody>
      </p:sp>
      <p:sp>
        <p:nvSpPr>
          <p:cNvPr id="9" name="Textfeld 8"/>
          <p:cNvSpPr txBox="1"/>
          <p:nvPr/>
        </p:nvSpPr>
        <p:spPr>
          <a:xfrm>
            <a:off x="4222244" y="2310450"/>
            <a:ext cx="4464496" cy="369332"/>
          </a:xfrm>
          <a:prstGeom prst="rect">
            <a:avLst/>
          </a:prstGeom>
          <a:noFill/>
        </p:spPr>
        <p:txBody>
          <a:bodyPr wrap="square" rtlCol="0">
            <a:spAutoFit/>
          </a:bodyPr>
          <a:lstStyle/>
          <a:p>
            <a:r>
              <a:rPr lang="de-DE" dirty="0" smtClean="0">
                <a:latin typeface="SKD NEU Baton Turbo"/>
              </a:rPr>
              <a:t>Literatur</a:t>
            </a:r>
            <a:endParaRPr lang="de-DE" dirty="0">
              <a:latin typeface="SKD NEU Baton Turbo"/>
            </a:endParaRPr>
          </a:p>
        </p:txBody>
      </p:sp>
      <p:sp>
        <p:nvSpPr>
          <p:cNvPr id="10" name="Textfeld 9"/>
          <p:cNvSpPr txBox="1"/>
          <p:nvPr/>
        </p:nvSpPr>
        <p:spPr>
          <a:xfrm>
            <a:off x="5580112" y="2315336"/>
            <a:ext cx="5184576" cy="369332"/>
          </a:xfrm>
          <a:prstGeom prst="rect">
            <a:avLst/>
          </a:prstGeom>
          <a:noFill/>
        </p:spPr>
        <p:txBody>
          <a:bodyPr wrap="square" rtlCol="0">
            <a:spAutoFit/>
          </a:bodyPr>
          <a:lstStyle/>
          <a:p>
            <a:r>
              <a:rPr lang="de-DE" dirty="0" smtClean="0">
                <a:latin typeface="SKD NEU Baton Turbo"/>
              </a:rPr>
              <a:t>Kunst</a:t>
            </a:r>
            <a:endParaRPr lang="de-DE" dirty="0">
              <a:latin typeface="SKD NEU Baton Turbo"/>
            </a:endParaRPr>
          </a:p>
        </p:txBody>
      </p:sp>
      <p:sp>
        <p:nvSpPr>
          <p:cNvPr id="11" name="Textfeld 10"/>
          <p:cNvSpPr txBox="1"/>
          <p:nvPr/>
        </p:nvSpPr>
        <p:spPr>
          <a:xfrm>
            <a:off x="6703630" y="2315336"/>
            <a:ext cx="2232248" cy="369332"/>
          </a:xfrm>
          <a:prstGeom prst="rect">
            <a:avLst/>
          </a:prstGeom>
          <a:noFill/>
        </p:spPr>
        <p:txBody>
          <a:bodyPr wrap="square" rtlCol="0">
            <a:spAutoFit/>
          </a:bodyPr>
          <a:lstStyle/>
          <a:p>
            <a:r>
              <a:rPr lang="de-DE" dirty="0" smtClean="0">
                <a:latin typeface="SKD NEU Baton Turbo"/>
              </a:rPr>
              <a:t>Philosophie</a:t>
            </a:r>
            <a:endParaRPr lang="de-DE" dirty="0">
              <a:latin typeface="SKD NEU Baton Turbo"/>
            </a:endParaRPr>
          </a:p>
        </p:txBody>
      </p:sp>
    </p:spTree>
    <p:extLst>
      <p:ext uri="{BB962C8B-B14F-4D97-AF65-F5344CB8AC3E}">
        <p14:creationId xmlns:p14="http://schemas.microsoft.com/office/powerpoint/2010/main" xmlns="" val="270770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3" cstate="email">
            <a:extLst>
              <a:ext uri="{BEBA8EAE-BF5A-486C-A8C5-ECC9F3942E4B}">
                <a14:imgProps xmlns:a14="http://schemas.microsoft.com/office/drawing/2010/main" xmlns="">
                  <a14:imgLayer r:embed="rId4">
                    <a14:imgEffect>
                      <a14:backgroundRemoval t="2187" b="84427" l="9743" r="95396">
                        <a14:backgroundMark x1="18737" y1="59112" x2="18737" y2="59112"/>
                        <a14:backgroundMark x1="53533" y1="83300" x2="53533" y2="83300"/>
                      </a14:backgroundRemoval>
                    </a14:imgEffect>
                  </a14:imgLayer>
                </a14:imgProps>
              </a:ext>
              <a:ext uri="{28A0092B-C50C-407E-A947-70E740481C1C}">
                <a14:useLocalDpi xmlns:a14="http://schemas.microsoft.com/office/drawing/2010/main" xmlns=""/>
              </a:ext>
            </a:extLst>
          </a:blip>
          <a:srcRect/>
          <a:stretch/>
        </p:blipFill>
        <p:spPr bwMode="auto">
          <a:xfrm>
            <a:off x="4139952" y="-99392"/>
            <a:ext cx="4517206" cy="6210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DE" dirty="0" smtClean="0"/>
              <a:t>Mode des Barock </a:t>
            </a:r>
            <a:endParaRPr lang="de-DE" dirty="0"/>
          </a:p>
        </p:txBody>
      </p:sp>
      <p:sp>
        <p:nvSpPr>
          <p:cNvPr id="4" name="Textplatzhalter 3"/>
          <p:cNvSpPr>
            <a:spLocks noGrp="1"/>
          </p:cNvSpPr>
          <p:nvPr>
            <p:ph type="body" sz="half" idx="2"/>
          </p:nvPr>
        </p:nvSpPr>
        <p:spPr>
          <a:xfrm>
            <a:off x="457200" y="1435100"/>
            <a:ext cx="3466728" cy="4691063"/>
          </a:xfrm>
        </p:spPr>
        <p:txBody>
          <a:bodyPr/>
          <a:lstStyle/>
          <a:p>
            <a:r>
              <a:rPr lang="de-DE" dirty="0" smtClean="0"/>
              <a:t>Festkleid August des Starken</a:t>
            </a:r>
          </a:p>
          <a:p>
            <a:r>
              <a:rPr lang="de-DE" dirty="0" smtClean="0"/>
              <a:t>Getragen 1697 beim  Festessen zu seiner Krönung zum König von Polen</a:t>
            </a:r>
          </a:p>
          <a:p>
            <a:endParaRPr lang="de-DE" dirty="0" smtClean="0"/>
          </a:p>
          <a:p>
            <a:r>
              <a:rPr lang="de-DE" dirty="0" smtClean="0"/>
              <a:t>Es besteht aus Goldstoff und Silberstickerei</a:t>
            </a:r>
            <a:r>
              <a:rPr lang="de-DE" dirty="0" smtClean="0"/>
              <a:t>. </a:t>
            </a:r>
            <a:endParaRPr lang="de-DE" dirty="0" smtClean="0"/>
          </a:p>
          <a:p>
            <a:r>
              <a:rPr lang="de-DE" dirty="0" smtClean="0"/>
              <a:t>Die Festkleidung besteht aus Hose, Weste und </a:t>
            </a:r>
            <a:r>
              <a:rPr lang="de-DE" b="1" dirty="0" err="1" smtClean="0"/>
              <a:t>Justaucorps</a:t>
            </a:r>
            <a:r>
              <a:rPr lang="de-DE" dirty="0" smtClean="0"/>
              <a:t> </a:t>
            </a:r>
            <a:r>
              <a:rPr lang="de-DE" dirty="0" smtClean="0"/>
              <a:t>(französisch </a:t>
            </a:r>
            <a:r>
              <a:rPr lang="de-DE" i="1" dirty="0" smtClean="0"/>
              <a:t>just[e] au </a:t>
            </a:r>
            <a:r>
              <a:rPr lang="de-DE" i="1" dirty="0" err="1" smtClean="0"/>
              <a:t>corps</a:t>
            </a:r>
            <a:r>
              <a:rPr lang="de-DE" dirty="0" smtClean="0"/>
              <a:t> ‚nah am/direkt auf dem </a:t>
            </a:r>
            <a:r>
              <a:rPr lang="de-DE" dirty="0" smtClean="0"/>
              <a:t>Körper‘). Es war die </a:t>
            </a:r>
            <a:r>
              <a:rPr lang="de-DE" dirty="0" smtClean="0"/>
              <a:t>allgemeine Hauptoberbekleidung des </a:t>
            </a:r>
            <a:r>
              <a:rPr lang="de-DE" dirty="0" smtClean="0"/>
              <a:t>Mannes. </a:t>
            </a:r>
            <a:endParaRPr lang="de-DE" dirty="0" smtClean="0"/>
          </a:p>
          <a:p>
            <a:endParaRPr lang="de-DE" dirty="0"/>
          </a:p>
          <a:p>
            <a:r>
              <a:rPr lang="de-DE" dirty="0" smtClean="0"/>
              <a:t>Zu sehen im Residenzschloss Dresden</a:t>
            </a:r>
          </a:p>
          <a:p>
            <a:endParaRPr lang="de-DE" dirty="0" smtClean="0"/>
          </a:p>
          <a:p>
            <a:endParaRPr lang="de-DE" dirty="0" smtClean="0"/>
          </a:p>
          <a:p>
            <a:r>
              <a:rPr lang="de-DE" dirty="0" smtClean="0">
                <a:solidFill>
                  <a:schemeClr val="tx2"/>
                </a:solidFill>
              </a:rPr>
              <a:t>Stelle dir August den Starken in dieser Kleidung vor. Nenne 3 Adjektive, mit denen du ihn beschreiben würdest.</a:t>
            </a:r>
            <a:endParaRPr lang="de-DE" dirty="0">
              <a:solidFill>
                <a:schemeClr val="tx2"/>
              </a:solidFill>
            </a:endParaRPr>
          </a:p>
          <a:p>
            <a:endParaRPr lang="de-DE" dirty="0" smtClean="0"/>
          </a:p>
          <a:p>
            <a:endParaRPr lang="de-DE" dirty="0"/>
          </a:p>
        </p:txBody>
      </p:sp>
      <p:pic>
        <p:nvPicPr>
          <p:cNvPr id="3" name="img404803" descr="2df19b8a-53c6-4205-8a42-d8c6b706151b"/>
          <p:cNvPicPr>
            <a:picLocks noChangeAspect="1" noChangeArrowheads="1"/>
          </p:cNvPicPr>
          <p:nvPr/>
        </p:nvPicPr>
        <p:blipFill>
          <a:blip r:embed="rId5" cstate="print"/>
          <a:srcRect/>
          <a:stretch>
            <a:fillRect/>
          </a:stretch>
        </p:blipFill>
        <p:spPr bwMode="auto">
          <a:xfrm>
            <a:off x="539552" y="4653136"/>
            <a:ext cx="266700" cy="381000"/>
          </a:xfrm>
          <a:prstGeom prst="rect">
            <a:avLst/>
          </a:prstGeom>
          <a:noFill/>
          <a:ln w="9525">
            <a:noFill/>
            <a:miter lim="800000"/>
            <a:headEnd/>
            <a:tailEnd/>
          </a:ln>
        </p:spPr>
      </p:pic>
    </p:spTree>
    <p:extLst>
      <p:ext uri="{BB962C8B-B14F-4D97-AF65-F5344CB8AC3E}">
        <p14:creationId xmlns:p14="http://schemas.microsoft.com/office/powerpoint/2010/main" xmlns="" val="4186329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941168"/>
            <a:ext cx="3008313" cy="1162050"/>
          </a:xfrm>
        </p:spPr>
        <p:txBody>
          <a:bodyPr/>
          <a:lstStyle/>
          <a:p>
            <a:r>
              <a:rPr lang="de-DE" dirty="0" smtClean="0"/>
              <a:t>Architektur des Barock </a:t>
            </a:r>
            <a:endParaRPr lang="de-DE" dirty="0"/>
          </a:p>
        </p:txBody>
      </p:sp>
      <p:pic>
        <p:nvPicPr>
          <p:cNvPr id="5" name="Inhaltsplatzhalter 4"/>
          <p:cNvPicPr>
            <a:picLocks noGrp="1" noChangeAspect="1"/>
          </p:cNvPicPr>
          <p:nvPr>
            <p:ph idx="1"/>
          </p:nvPr>
        </p:nvPicPr>
        <p:blipFill>
          <a:blip r:embed="rId3" cstate="email">
            <a:extLst>
              <a:ext uri="{28A0092B-C50C-407E-A947-70E740481C1C}">
                <a14:useLocalDpi xmlns:a14="http://schemas.microsoft.com/office/drawing/2010/main" xmlns=""/>
              </a:ext>
            </a:extLst>
          </a:blip>
          <a:stretch>
            <a:fillRect/>
          </a:stretch>
        </p:blipFill>
        <p:spPr>
          <a:xfrm>
            <a:off x="3707904" y="1484784"/>
            <a:ext cx="5111750" cy="3833812"/>
          </a:xfrm>
        </p:spPr>
      </p:pic>
      <p:sp>
        <p:nvSpPr>
          <p:cNvPr id="4" name="Textplatzhalter 3"/>
          <p:cNvSpPr>
            <a:spLocks noGrp="1"/>
          </p:cNvSpPr>
          <p:nvPr>
            <p:ph type="body" sz="half" idx="2"/>
          </p:nvPr>
        </p:nvSpPr>
        <p:spPr>
          <a:xfrm>
            <a:off x="467544" y="3274216"/>
            <a:ext cx="3008313" cy="2697163"/>
          </a:xfrm>
        </p:spPr>
        <p:txBody>
          <a:bodyPr/>
          <a:lstStyle/>
          <a:p>
            <a:pPr marL="285750" indent="-285750">
              <a:buFont typeface="Wingdings" panose="05000000000000000000" pitchFamily="2" charset="2"/>
              <a:buChar char="ü"/>
            </a:pPr>
            <a:r>
              <a:rPr lang="de-DE" dirty="0"/>
              <a:t>Häufiger Gebrauch von plastischen </a:t>
            </a:r>
            <a:r>
              <a:rPr lang="de-DE" dirty="0" smtClean="0"/>
              <a:t>Zierelementen</a:t>
            </a:r>
          </a:p>
          <a:p>
            <a:pPr marL="285750" indent="-285750">
              <a:buFont typeface="Wingdings" panose="05000000000000000000" pitchFamily="2" charset="2"/>
              <a:buChar char="ü"/>
            </a:pPr>
            <a:r>
              <a:rPr lang="de-DE" dirty="0"/>
              <a:t>Bei der Außenfassade gab es eine dramatische Steigerung zur </a:t>
            </a:r>
            <a:r>
              <a:rPr lang="de-DE" dirty="0" smtClean="0"/>
              <a:t>Mitte</a:t>
            </a:r>
          </a:p>
          <a:p>
            <a:pPr marL="285750" indent="-285750">
              <a:buFont typeface="Wingdings" panose="05000000000000000000" pitchFamily="2" charset="2"/>
              <a:buChar char="ü"/>
            </a:pPr>
            <a:r>
              <a:rPr lang="de-DE" dirty="0"/>
              <a:t>Symmetrische </a:t>
            </a:r>
            <a:r>
              <a:rPr lang="de-DE" dirty="0" smtClean="0"/>
              <a:t>Bauweise</a:t>
            </a:r>
          </a:p>
          <a:p>
            <a:pPr marL="285750" indent="-285750">
              <a:buFont typeface="Wingdings" panose="05000000000000000000" pitchFamily="2" charset="2"/>
              <a:buChar char="ü"/>
            </a:pPr>
            <a:r>
              <a:rPr lang="de-DE" dirty="0" smtClean="0"/>
              <a:t>In der Inneneinrichtung Verwendung von kostbaren Materialien</a:t>
            </a:r>
            <a:endParaRPr lang="de-DE" dirty="0"/>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7404" y="0"/>
            <a:ext cx="9197752" cy="3242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feld 5"/>
          <p:cNvSpPr txBox="1"/>
          <p:nvPr/>
        </p:nvSpPr>
        <p:spPr>
          <a:xfrm>
            <a:off x="1691680" y="2780928"/>
            <a:ext cx="5328592" cy="307777"/>
          </a:xfrm>
          <a:prstGeom prst="rect">
            <a:avLst/>
          </a:prstGeom>
          <a:noFill/>
        </p:spPr>
        <p:txBody>
          <a:bodyPr wrap="square" rtlCol="0">
            <a:spAutoFit/>
          </a:bodyPr>
          <a:lstStyle/>
          <a:p>
            <a:r>
              <a:rPr lang="de-DE" sz="1400" b="1" dirty="0" smtClean="0">
                <a:solidFill>
                  <a:schemeClr val="bg1"/>
                </a:solidFill>
                <a:latin typeface="SKD NEU Baton Turbo"/>
              </a:rPr>
              <a:t>Königliche Paraderäume im Residenzschloss Dresden</a:t>
            </a:r>
            <a:endParaRPr lang="de-DE" sz="1400" b="1" dirty="0">
              <a:solidFill>
                <a:schemeClr val="bg1"/>
              </a:solidFill>
              <a:latin typeface="SKD NEU Baton Turbo"/>
            </a:endParaRPr>
          </a:p>
        </p:txBody>
      </p:sp>
      <p:sp>
        <p:nvSpPr>
          <p:cNvPr id="7" name="Textfeld 6"/>
          <p:cNvSpPr txBox="1"/>
          <p:nvPr/>
        </p:nvSpPr>
        <p:spPr>
          <a:xfrm>
            <a:off x="4816584" y="4517934"/>
            <a:ext cx="3456912" cy="307777"/>
          </a:xfrm>
          <a:prstGeom prst="rect">
            <a:avLst/>
          </a:prstGeom>
          <a:noFill/>
        </p:spPr>
        <p:txBody>
          <a:bodyPr wrap="square" rtlCol="0">
            <a:spAutoFit/>
          </a:bodyPr>
          <a:lstStyle/>
          <a:p>
            <a:r>
              <a:rPr lang="de-DE" sz="1400" dirty="0" smtClean="0">
                <a:solidFill>
                  <a:schemeClr val="bg1"/>
                </a:solidFill>
                <a:latin typeface="SKD NEU Baton Turbo"/>
              </a:rPr>
              <a:t>Zwinger in Dresden</a:t>
            </a:r>
            <a:endParaRPr lang="de-DE" sz="1400" dirty="0">
              <a:solidFill>
                <a:schemeClr val="bg1"/>
              </a:solidFill>
              <a:latin typeface="SKD NEU Baton Turbo"/>
            </a:endParaRPr>
          </a:p>
        </p:txBody>
      </p:sp>
    </p:spTree>
    <p:extLst>
      <p:ext uri="{BB962C8B-B14F-4D97-AF65-F5344CB8AC3E}">
        <p14:creationId xmlns:p14="http://schemas.microsoft.com/office/powerpoint/2010/main" xmlns="" val="397012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Kunst des Barock </a:t>
            </a:r>
            <a:endParaRPr lang="de-DE" dirty="0"/>
          </a:p>
        </p:txBody>
      </p:sp>
      <p:pic>
        <p:nvPicPr>
          <p:cNvPr id="5" name="Inhaltsplatzhalter 4"/>
          <p:cNvPicPr>
            <a:picLocks noGrp="1" noChangeAspect="1"/>
          </p:cNvPicPr>
          <p:nvPr>
            <p:ph idx="1"/>
          </p:nvPr>
        </p:nvPicPr>
        <p:blipFill rotWithShape="1">
          <a:blip r:embed="rId3" cstate="email">
            <a:extLst>
              <a:ext uri="{28A0092B-C50C-407E-A947-70E740481C1C}">
                <a14:useLocalDpi xmlns:a14="http://schemas.microsoft.com/office/drawing/2010/main" xmlns=""/>
              </a:ext>
            </a:extLst>
          </a:blip>
          <a:srcRect/>
          <a:stretch/>
        </p:blipFill>
        <p:spPr>
          <a:xfrm>
            <a:off x="3635896" y="1196752"/>
            <a:ext cx="5111750" cy="4312508"/>
          </a:xfrm>
        </p:spPr>
      </p:pic>
      <p:sp>
        <p:nvSpPr>
          <p:cNvPr id="4" name="Textplatzhalter 3"/>
          <p:cNvSpPr>
            <a:spLocks noGrp="1"/>
          </p:cNvSpPr>
          <p:nvPr>
            <p:ph type="body" sz="half" idx="2"/>
          </p:nvPr>
        </p:nvSpPr>
        <p:spPr>
          <a:xfrm>
            <a:off x="457200" y="1435100"/>
            <a:ext cx="3178696" cy="4691063"/>
          </a:xfrm>
        </p:spPr>
        <p:txBody>
          <a:bodyPr/>
          <a:lstStyle/>
          <a:p>
            <a:pPr marL="285750" indent="-285750">
              <a:buFont typeface="Wingdings" panose="05000000000000000000" pitchFamily="2" charset="2"/>
              <a:buChar char="ü"/>
            </a:pPr>
            <a:r>
              <a:rPr lang="de-DE" dirty="0"/>
              <a:t>Prunkvoll, kraftvoll und </a:t>
            </a:r>
            <a:r>
              <a:rPr lang="de-DE" dirty="0" smtClean="0"/>
              <a:t>bewegt</a:t>
            </a:r>
          </a:p>
          <a:p>
            <a:pPr marL="285750" indent="-285750">
              <a:buFont typeface="Wingdings" panose="05000000000000000000" pitchFamily="2" charset="2"/>
              <a:buChar char="ü"/>
            </a:pPr>
            <a:r>
              <a:rPr lang="de-DE" dirty="0" smtClean="0"/>
              <a:t>Hell-Dunkel der Farben</a:t>
            </a:r>
            <a:endParaRPr lang="de-DE" dirty="0"/>
          </a:p>
          <a:p>
            <a:pPr marL="285750" indent="-285750">
              <a:buFont typeface="Wingdings" panose="05000000000000000000" pitchFamily="2" charset="2"/>
              <a:buChar char="ü"/>
            </a:pPr>
            <a:r>
              <a:rPr lang="de-DE" dirty="0" smtClean="0"/>
              <a:t>Weltliche, mythologische </a:t>
            </a:r>
            <a:r>
              <a:rPr lang="de-DE" dirty="0"/>
              <a:t>und religiöse </a:t>
            </a:r>
            <a:r>
              <a:rPr lang="de-DE" dirty="0" smtClean="0"/>
              <a:t>Themen</a:t>
            </a:r>
          </a:p>
          <a:p>
            <a:pPr marL="285750" indent="-285750">
              <a:buFont typeface="Wingdings" panose="05000000000000000000" pitchFamily="2" charset="2"/>
              <a:buChar char="ü"/>
            </a:pPr>
            <a:r>
              <a:rPr lang="de-DE" dirty="0" smtClean="0"/>
              <a:t>kraftvolle Gesten </a:t>
            </a:r>
            <a:r>
              <a:rPr lang="de-DE" dirty="0"/>
              <a:t>bei den </a:t>
            </a:r>
            <a:r>
              <a:rPr lang="de-DE" dirty="0" smtClean="0"/>
              <a:t>Figuren </a:t>
            </a:r>
          </a:p>
          <a:p>
            <a:endParaRPr lang="de-DE" dirty="0" smtClean="0">
              <a:solidFill>
                <a:schemeClr val="tx2"/>
              </a:solidFill>
            </a:endParaRPr>
          </a:p>
          <a:p>
            <a:endParaRPr lang="de-DE" dirty="0">
              <a:solidFill>
                <a:schemeClr val="tx2"/>
              </a:solidFill>
            </a:endParaRPr>
          </a:p>
          <a:p>
            <a:endParaRPr lang="de-DE" dirty="0" smtClean="0">
              <a:solidFill>
                <a:schemeClr val="tx2"/>
              </a:solidFill>
            </a:endParaRPr>
          </a:p>
          <a:p>
            <a:endParaRPr lang="de-DE" dirty="0">
              <a:solidFill>
                <a:schemeClr val="tx2"/>
              </a:solidFill>
            </a:endParaRPr>
          </a:p>
          <a:p>
            <a:r>
              <a:rPr lang="de-DE" dirty="0" smtClean="0">
                <a:solidFill>
                  <a:schemeClr val="tx2"/>
                </a:solidFill>
              </a:rPr>
              <a:t>Benennt </a:t>
            </a:r>
            <a:r>
              <a:rPr lang="de-DE" dirty="0" smtClean="0">
                <a:solidFill>
                  <a:schemeClr val="tx2"/>
                </a:solidFill>
              </a:rPr>
              <a:t>für jeden der 4 Punkte ein Beispiel aus diesem Bild  von Peter Paul Rubens</a:t>
            </a:r>
            <a:endParaRPr lang="de-DE" dirty="0">
              <a:solidFill>
                <a:schemeClr val="tx2"/>
              </a:solidFill>
            </a:endParaRPr>
          </a:p>
        </p:txBody>
      </p:sp>
      <p:sp>
        <p:nvSpPr>
          <p:cNvPr id="6" name="Textfeld 5"/>
          <p:cNvSpPr txBox="1"/>
          <p:nvPr/>
        </p:nvSpPr>
        <p:spPr>
          <a:xfrm>
            <a:off x="5292080" y="5589240"/>
            <a:ext cx="3672408" cy="830997"/>
          </a:xfrm>
          <a:prstGeom prst="rect">
            <a:avLst/>
          </a:prstGeom>
          <a:noFill/>
        </p:spPr>
        <p:txBody>
          <a:bodyPr wrap="square" rtlCol="0">
            <a:spAutoFit/>
          </a:bodyPr>
          <a:lstStyle/>
          <a:p>
            <a:r>
              <a:rPr lang="de-DE" sz="1200" dirty="0" smtClean="0">
                <a:latin typeface="SKD NEU Baton Turbo"/>
              </a:rPr>
              <a:t>Peter Paul Rubens (1577 – 1640)</a:t>
            </a:r>
          </a:p>
          <a:p>
            <a:r>
              <a:rPr lang="de-DE" sz="1200" dirty="0" err="1" smtClean="0">
                <a:latin typeface="SKD NEU Baton Turbo"/>
              </a:rPr>
              <a:t>Quos</a:t>
            </a:r>
            <a:r>
              <a:rPr lang="de-DE" sz="1200" dirty="0" smtClean="0">
                <a:latin typeface="SKD NEU Baton Turbo"/>
              </a:rPr>
              <a:t> </a:t>
            </a:r>
            <a:r>
              <a:rPr lang="de-DE" sz="1200" dirty="0" err="1" smtClean="0">
                <a:latin typeface="SKD NEU Baton Turbo"/>
              </a:rPr>
              <a:t>ego</a:t>
            </a:r>
            <a:r>
              <a:rPr lang="de-DE" sz="1200" dirty="0" smtClean="0">
                <a:latin typeface="SKD NEU Baton Turbo"/>
              </a:rPr>
              <a:t> – Neptun die Wogen beschwichtigend</a:t>
            </a:r>
          </a:p>
          <a:p>
            <a:r>
              <a:rPr lang="de-DE" sz="1200" dirty="0" smtClean="0">
                <a:latin typeface="SKD NEU Baton Turbo"/>
              </a:rPr>
              <a:t>Um 1635</a:t>
            </a:r>
          </a:p>
          <a:p>
            <a:r>
              <a:rPr lang="de-DE" sz="1200" dirty="0" smtClean="0">
                <a:latin typeface="SKD NEU Baton Turbo"/>
              </a:rPr>
              <a:t>Gemäldegalerie Alte Meister</a:t>
            </a:r>
            <a:endParaRPr lang="de-DE" sz="1200" dirty="0">
              <a:latin typeface="SKD NEU Baton Turbo"/>
            </a:endParaRPr>
          </a:p>
        </p:txBody>
      </p:sp>
      <p:pic>
        <p:nvPicPr>
          <p:cNvPr id="6146" name="img404803" descr="2df19b8a-53c6-4205-8a42-d8c6b706151b"/>
          <p:cNvPicPr>
            <a:picLocks noChangeAspect="1" noChangeArrowheads="1"/>
          </p:cNvPicPr>
          <p:nvPr/>
        </p:nvPicPr>
        <p:blipFill>
          <a:blip r:embed="rId4" cstate="print"/>
          <a:srcRect/>
          <a:stretch>
            <a:fillRect/>
          </a:stretch>
        </p:blipFill>
        <p:spPr bwMode="auto">
          <a:xfrm>
            <a:off x="539552" y="3284984"/>
            <a:ext cx="266700" cy="381000"/>
          </a:xfrm>
          <a:prstGeom prst="rect">
            <a:avLst/>
          </a:prstGeom>
          <a:noFill/>
          <a:ln w="9525">
            <a:noFill/>
            <a:miter lim="800000"/>
            <a:headEnd/>
            <a:tailEnd/>
          </a:ln>
        </p:spPr>
      </p:pic>
    </p:spTree>
    <p:extLst>
      <p:ext uri="{BB962C8B-B14F-4D97-AF65-F5344CB8AC3E}">
        <p14:creationId xmlns:p14="http://schemas.microsoft.com/office/powerpoint/2010/main" xmlns="" val="2179899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 des Barock </a:t>
            </a:r>
            <a:endParaRPr lang="de-DE" dirty="0"/>
          </a:p>
        </p:txBody>
      </p:sp>
      <p:sp>
        <p:nvSpPr>
          <p:cNvPr id="3" name="Inhaltsplatzhalter 2"/>
          <p:cNvSpPr>
            <a:spLocks noGrp="1"/>
          </p:cNvSpPr>
          <p:nvPr>
            <p:ph idx="1"/>
          </p:nvPr>
        </p:nvSpPr>
        <p:spPr>
          <a:xfrm>
            <a:off x="3491880" y="2420888"/>
            <a:ext cx="5111750" cy="3443982"/>
          </a:xfrm>
        </p:spPr>
        <p:txBody>
          <a:bodyPr/>
          <a:lstStyle/>
          <a:p>
            <a:pPr marL="0" indent="0">
              <a:buNone/>
            </a:pPr>
            <a:endParaRPr lang="de-DE" dirty="0" smtClean="0">
              <a:hlinkClick r:id="rId3"/>
            </a:endParaRPr>
          </a:p>
          <a:p>
            <a:pPr marL="0" indent="0">
              <a:buNone/>
            </a:pPr>
            <a:endParaRPr lang="de-DE" dirty="0" smtClean="0">
              <a:hlinkClick r:id="rId3"/>
            </a:endParaRPr>
          </a:p>
          <a:p>
            <a:pPr marL="0" indent="0">
              <a:buNone/>
            </a:pPr>
            <a:endParaRPr lang="de-DE" sz="2000" dirty="0" smtClean="0">
              <a:hlinkClick r:id="rId3"/>
            </a:endParaRPr>
          </a:p>
          <a:p>
            <a:pPr marL="0" indent="0">
              <a:buNone/>
            </a:pPr>
            <a:r>
              <a:rPr lang="de-DE" sz="2000" dirty="0" smtClean="0">
                <a:hlinkClick r:id="rId3"/>
              </a:rPr>
              <a:t>Hier </a:t>
            </a:r>
            <a:r>
              <a:rPr lang="de-DE" sz="2000" dirty="0">
                <a:hlinkClick r:id="rId3"/>
              </a:rPr>
              <a:t>kannst du die erste noch erhaltene deutsche Oper "</a:t>
            </a:r>
            <a:r>
              <a:rPr lang="de-DE" sz="2000" dirty="0" err="1">
                <a:hlinkClick r:id="rId3"/>
              </a:rPr>
              <a:t>Seelewig</a:t>
            </a:r>
            <a:r>
              <a:rPr lang="de-DE" sz="2000" dirty="0">
                <a:hlinkClick r:id="rId3"/>
              </a:rPr>
              <a:t>" </a:t>
            </a:r>
            <a:r>
              <a:rPr lang="de-DE" sz="2000" dirty="0" smtClean="0">
                <a:hlinkClick r:id="rId3"/>
              </a:rPr>
              <a:t>hören</a:t>
            </a:r>
            <a:endParaRPr lang="de-DE" sz="2000" dirty="0" smtClean="0"/>
          </a:p>
          <a:p>
            <a:pPr marL="0" indent="0">
              <a:buNone/>
            </a:pPr>
            <a:endParaRPr lang="de-DE" sz="2000" dirty="0"/>
          </a:p>
          <a:p>
            <a:pPr marL="0" indent="0">
              <a:buNone/>
            </a:pPr>
            <a:r>
              <a:rPr lang="de-DE" sz="1400" dirty="0" smtClean="0"/>
              <a:t>Sie </a:t>
            </a:r>
            <a:r>
              <a:rPr lang="de-DE" sz="1400" dirty="0"/>
              <a:t>wurde das </a:t>
            </a:r>
            <a:r>
              <a:rPr lang="de-DE" sz="1400"/>
              <a:t>erste </a:t>
            </a:r>
            <a:r>
              <a:rPr lang="de-DE" sz="1400" smtClean="0"/>
              <a:t>Mal </a:t>
            </a:r>
            <a:r>
              <a:rPr lang="de-DE" sz="1400" dirty="0"/>
              <a:t>im Jahr 1644 gespielt. Der Komponist war Sigmund Theophil Staden. </a:t>
            </a:r>
          </a:p>
          <a:p>
            <a:pPr marL="0" indent="0">
              <a:buNone/>
            </a:pPr>
            <a:endParaRPr lang="de-DE" dirty="0"/>
          </a:p>
        </p:txBody>
      </p:sp>
      <p:sp>
        <p:nvSpPr>
          <p:cNvPr id="4" name="Textplatzhalter 3"/>
          <p:cNvSpPr>
            <a:spLocks noGrp="1"/>
          </p:cNvSpPr>
          <p:nvPr>
            <p:ph type="body" sz="half" idx="2"/>
          </p:nvPr>
        </p:nvSpPr>
        <p:spPr>
          <a:xfrm>
            <a:off x="467544" y="1340769"/>
            <a:ext cx="8208912" cy="2160240"/>
          </a:xfrm>
        </p:spPr>
        <p:txBody>
          <a:bodyPr>
            <a:normAutofit/>
          </a:bodyPr>
          <a:lstStyle/>
          <a:p>
            <a:endParaRPr lang="en-US" dirty="0" smtClean="0"/>
          </a:p>
          <a:p>
            <a:r>
              <a:rPr lang="en-US" sz="1600" dirty="0" err="1" smtClean="0"/>
              <a:t>Als</a:t>
            </a:r>
            <a:r>
              <a:rPr lang="en-US" sz="1600" dirty="0" smtClean="0"/>
              <a:t> </a:t>
            </a:r>
            <a:r>
              <a:rPr lang="en-US" sz="1600" dirty="0" err="1" smtClean="0"/>
              <a:t>erste</a:t>
            </a:r>
            <a:r>
              <a:rPr lang="en-US" sz="1600" dirty="0" smtClean="0"/>
              <a:t> deutsche </a:t>
            </a:r>
            <a:r>
              <a:rPr lang="en-US" sz="1600" dirty="0" err="1" smtClean="0"/>
              <a:t>Oper</a:t>
            </a:r>
            <a:r>
              <a:rPr lang="en-US" sz="1600" dirty="0" smtClean="0"/>
              <a:t> gilt “</a:t>
            </a:r>
            <a:r>
              <a:rPr lang="en-US" sz="1600" dirty="0" err="1" smtClean="0"/>
              <a:t>Dafne</a:t>
            </a:r>
            <a:r>
              <a:rPr lang="en-US" sz="1600" dirty="0" smtClean="0"/>
              <a:t>”. </a:t>
            </a:r>
            <a:r>
              <a:rPr lang="en-US" sz="1600" dirty="0" err="1" smtClean="0"/>
              <a:t>Sie</a:t>
            </a:r>
            <a:r>
              <a:rPr lang="en-US" sz="1600" dirty="0" smtClean="0"/>
              <a:t> </a:t>
            </a:r>
            <a:r>
              <a:rPr lang="en-US" sz="1600" dirty="0" err="1"/>
              <a:t>wurde</a:t>
            </a:r>
            <a:r>
              <a:rPr lang="en-US" sz="1600" dirty="0"/>
              <a:t> 1627 am Hof von </a:t>
            </a:r>
            <a:r>
              <a:rPr lang="en-US" sz="1600" dirty="0" err="1"/>
              <a:t>Torgau</a:t>
            </a:r>
            <a:r>
              <a:rPr lang="en-US" sz="1600" dirty="0"/>
              <a:t> das </a:t>
            </a:r>
            <a:r>
              <a:rPr lang="en-US" sz="1600" dirty="0" err="1"/>
              <a:t>erste</a:t>
            </a:r>
            <a:r>
              <a:rPr lang="en-US" sz="1600" dirty="0"/>
              <a:t> Mal </a:t>
            </a:r>
            <a:r>
              <a:rPr lang="en-US" sz="1600" dirty="0" err="1"/>
              <a:t>aufgeführt</a:t>
            </a:r>
            <a:r>
              <a:rPr lang="en-US" sz="1600" dirty="0"/>
              <a:t>.  </a:t>
            </a:r>
            <a:endParaRPr lang="en-US" sz="1600" dirty="0" smtClean="0"/>
          </a:p>
          <a:p>
            <a:r>
              <a:rPr lang="en-US" sz="1600" dirty="0" err="1"/>
              <a:t>Sie</a:t>
            </a:r>
            <a:r>
              <a:rPr lang="en-US" sz="1600" dirty="0"/>
              <a:t> </a:t>
            </a:r>
            <a:r>
              <a:rPr lang="en-US" sz="1600" dirty="0" err="1"/>
              <a:t>wurde</a:t>
            </a:r>
            <a:r>
              <a:rPr lang="en-US" sz="1600" dirty="0"/>
              <a:t> </a:t>
            </a:r>
            <a:r>
              <a:rPr lang="en-US" sz="1600" dirty="0" err="1"/>
              <a:t>geschrieben</a:t>
            </a:r>
            <a:r>
              <a:rPr lang="en-US" sz="1600" dirty="0"/>
              <a:t> von Martin </a:t>
            </a:r>
            <a:r>
              <a:rPr lang="en-US" sz="1600" dirty="0" err="1"/>
              <a:t>Opitz</a:t>
            </a:r>
            <a:r>
              <a:rPr lang="en-US" sz="1600" dirty="0"/>
              <a:t> und </a:t>
            </a:r>
            <a:r>
              <a:rPr lang="en-US" sz="1600" dirty="0" err="1"/>
              <a:t>komponiert</a:t>
            </a:r>
            <a:r>
              <a:rPr lang="en-US" sz="1600" dirty="0"/>
              <a:t> von Heinrich </a:t>
            </a:r>
            <a:r>
              <a:rPr lang="en-US" sz="1600" dirty="0" err="1"/>
              <a:t>Schütz</a:t>
            </a:r>
            <a:r>
              <a:rPr lang="en-US" sz="1600" dirty="0"/>
              <a:t>. Die </a:t>
            </a:r>
            <a:r>
              <a:rPr lang="en-US" sz="1600" dirty="0" err="1"/>
              <a:t>Musik</a:t>
            </a:r>
            <a:r>
              <a:rPr lang="en-US" sz="1600" dirty="0"/>
              <a:t> hat </a:t>
            </a:r>
            <a:r>
              <a:rPr lang="en-US" sz="1600" dirty="0" err="1"/>
              <a:t>sich</a:t>
            </a:r>
            <a:r>
              <a:rPr lang="en-US" sz="1600" dirty="0"/>
              <a:t> </a:t>
            </a:r>
            <a:r>
              <a:rPr lang="en-US" sz="1600" dirty="0" err="1"/>
              <a:t>nicht</a:t>
            </a:r>
            <a:r>
              <a:rPr lang="en-US" sz="1600" dirty="0"/>
              <a:t> </a:t>
            </a:r>
            <a:r>
              <a:rPr lang="en-US" sz="1600" dirty="0" err="1"/>
              <a:t>mehr</a:t>
            </a:r>
            <a:r>
              <a:rPr lang="en-US" sz="1600" dirty="0"/>
              <a:t> </a:t>
            </a:r>
            <a:r>
              <a:rPr lang="en-US" sz="1600" dirty="0" err="1"/>
              <a:t>erhalten</a:t>
            </a:r>
            <a:r>
              <a:rPr lang="en-US" sz="1600" dirty="0"/>
              <a:t>, der Text </a:t>
            </a:r>
            <a:r>
              <a:rPr lang="en-US" sz="1600" dirty="0" err="1"/>
              <a:t>schon</a:t>
            </a:r>
            <a:r>
              <a:rPr lang="en-US" sz="1600" dirty="0"/>
              <a:t>. </a:t>
            </a:r>
          </a:p>
          <a:p>
            <a:r>
              <a:rPr lang="en-US" sz="1600" dirty="0" smtClean="0"/>
              <a:t>Der </a:t>
            </a:r>
            <a:r>
              <a:rPr lang="en-US" sz="1600" dirty="0"/>
              <a:t>Komponist Heinrich Schütz war Kapellmeister am </a:t>
            </a:r>
            <a:r>
              <a:rPr lang="en-US" sz="1600" dirty="0" err="1" smtClean="0"/>
              <a:t>sächsischen</a:t>
            </a:r>
            <a:r>
              <a:rPr lang="en-US" sz="1600" dirty="0" smtClean="0"/>
              <a:t> </a:t>
            </a:r>
            <a:r>
              <a:rPr lang="en-US" sz="1600" dirty="0"/>
              <a:t>Hof. </a:t>
            </a:r>
            <a:endParaRPr lang="de-DE" sz="1600" dirty="0">
              <a:hlinkClick r:id="rId3"/>
            </a:endParaRPr>
          </a:p>
          <a:p>
            <a:endParaRPr lang="de-DE" dirty="0">
              <a:hlinkClick r:id="rId3"/>
            </a:endParaRPr>
          </a:p>
          <a:p>
            <a:endParaRPr lang="de-DE" dirty="0" smtClean="0">
              <a:hlinkClick r:id="rId3"/>
            </a:endParaRPr>
          </a:p>
          <a:p>
            <a:endParaRPr lang="de-DE" dirty="0">
              <a:hlinkClick r:id="rId3"/>
            </a:endParaRPr>
          </a:p>
        </p:txBody>
      </p:sp>
      <p:sp>
        <p:nvSpPr>
          <p:cNvPr id="5" name="Sound"/>
          <p:cNvSpPr>
            <a:spLocks noEditPoints="1" noChangeArrowheads="1"/>
          </p:cNvSpPr>
          <p:nvPr/>
        </p:nvSpPr>
        <p:spPr bwMode="auto">
          <a:xfrm>
            <a:off x="2411760" y="3789040"/>
            <a:ext cx="864096" cy="108012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xmlns="" val="3766656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Barock </a:t>
            </a:r>
            <a:endParaRPr lang="de-DE" dirty="0"/>
          </a:p>
        </p:txBody>
      </p:sp>
      <p:sp>
        <p:nvSpPr>
          <p:cNvPr id="5" name="Textplatzhalter 4"/>
          <p:cNvSpPr>
            <a:spLocks noGrp="1"/>
          </p:cNvSpPr>
          <p:nvPr>
            <p:ph type="body" idx="1"/>
          </p:nvPr>
        </p:nvSpPr>
        <p:spPr>
          <a:xfrm>
            <a:off x="683568" y="620688"/>
            <a:ext cx="7772400" cy="1500187"/>
          </a:xfrm>
        </p:spPr>
        <p:txBody>
          <a:bodyPr/>
          <a:lstStyle/>
          <a:p>
            <a:r>
              <a:rPr lang="de-DE" dirty="0" smtClean="0">
                <a:solidFill>
                  <a:schemeClr val="tx1">
                    <a:lumMod val="65000"/>
                    <a:lumOff val="35000"/>
                  </a:schemeClr>
                </a:solidFill>
              </a:rPr>
              <a:t>Barock ist eine Epoche der europäischen Kunstgeschichte, </a:t>
            </a:r>
            <a:r>
              <a:rPr lang="de-DE" dirty="0" smtClean="0">
                <a:solidFill>
                  <a:schemeClr val="bg1"/>
                </a:solidFill>
              </a:rPr>
              <a:t>die Ende des 16. Jahrhunderts begann und bis circa 1760/70 andauerte. </a:t>
            </a:r>
            <a:endParaRPr lang="de-DE" dirty="0">
              <a:solidFill>
                <a:schemeClr val="bg1"/>
              </a:solidFill>
            </a:endParaRPr>
          </a:p>
        </p:txBody>
      </p:sp>
      <p:sp>
        <p:nvSpPr>
          <p:cNvPr id="6" name="Textfeld 5"/>
          <p:cNvSpPr txBox="1"/>
          <p:nvPr/>
        </p:nvSpPr>
        <p:spPr>
          <a:xfrm>
            <a:off x="4283968" y="5013176"/>
            <a:ext cx="4392488" cy="369332"/>
          </a:xfrm>
          <a:prstGeom prst="rect">
            <a:avLst/>
          </a:prstGeom>
          <a:noFill/>
        </p:spPr>
        <p:txBody>
          <a:bodyPr wrap="square" rtlCol="0">
            <a:spAutoFit/>
          </a:bodyPr>
          <a:lstStyle/>
          <a:p>
            <a:r>
              <a:rPr lang="de-DE" dirty="0" smtClean="0"/>
              <a:t>Was passierte in dieser Zeit?</a:t>
            </a:r>
            <a:endParaRPr lang="de-DE" dirty="0"/>
          </a:p>
        </p:txBody>
      </p:sp>
      <p:sp>
        <p:nvSpPr>
          <p:cNvPr id="2" name="Textfeld 1"/>
          <p:cNvSpPr txBox="1"/>
          <p:nvPr/>
        </p:nvSpPr>
        <p:spPr>
          <a:xfrm>
            <a:off x="699582" y="1402914"/>
            <a:ext cx="8136904" cy="400110"/>
          </a:xfrm>
          <a:prstGeom prst="rect">
            <a:avLst/>
          </a:prstGeom>
          <a:noFill/>
        </p:spPr>
        <p:txBody>
          <a:bodyPr wrap="square" rtlCol="0">
            <a:spAutoFit/>
          </a:bodyPr>
          <a:lstStyle/>
          <a:p>
            <a:r>
              <a:rPr lang="de-DE" sz="2000" dirty="0">
                <a:solidFill>
                  <a:srgbClr val="FF0000"/>
                </a:solidFill>
              </a:rPr>
              <a:t>die Ende des 16. Jahrhunderts begann und bis circa 1760/70 andauerte. </a:t>
            </a:r>
          </a:p>
        </p:txBody>
      </p:sp>
    </p:spTree>
    <p:extLst>
      <p:ext uri="{BB962C8B-B14F-4D97-AF65-F5344CB8AC3E}">
        <p14:creationId xmlns:p14="http://schemas.microsoft.com/office/powerpoint/2010/main" xmlns="" val="44310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2250"/>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250"/>
                                  </p:stCondLst>
                                  <p:childTnLst>
                                    <p:animScale>
                                      <p:cBhvr>
                                        <p:cTn id="10" dur="75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 Sachsen lebten in der Zeit des Barock folgende Kurfürsten</a:t>
            </a:r>
            <a:endParaRPr lang="de-DE" dirty="0"/>
          </a:p>
        </p:txBody>
      </p:sp>
      <p:pic>
        <p:nvPicPr>
          <p:cNvPr id="4" name="Inhaltsplatzhalter 3" descr="AM-3951-PS01.jpg"/>
          <p:cNvPicPr>
            <a:picLocks noGrp="1" noChangeAspect="1"/>
          </p:cNvPicPr>
          <p:nvPr>
            <p:ph idx="1"/>
          </p:nvPr>
        </p:nvPicPr>
        <p:blipFill>
          <a:blip r:embed="rId3" cstate="email">
            <a:extLst>
              <a:ext uri="{28A0092B-C50C-407E-A947-70E740481C1C}">
                <a14:useLocalDpi xmlns:a14="http://schemas.microsoft.com/office/drawing/2010/main" xmlns=""/>
              </a:ext>
            </a:extLst>
          </a:blip>
          <a:srcRect/>
          <a:stretch>
            <a:fillRect/>
          </a:stretch>
        </p:blipFill>
        <p:spPr>
          <a:xfrm>
            <a:off x="6930008" y="2204864"/>
            <a:ext cx="1984953" cy="3096344"/>
          </a:xfrm>
        </p:spPr>
      </p:pic>
      <p:pic>
        <p:nvPicPr>
          <p:cNvPr id="7" name="Grafik 6" descr="rk-Johann Georg II.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336144" y="2332392"/>
            <a:ext cx="2520280" cy="3183512"/>
          </a:xfrm>
          <a:prstGeom prst="rect">
            <a:avLst/>
          </a:prstGeom>
        </p:spPr>
      </p:pic>
      <p:pic>
        <p:nvPicPr>
          <p:cNvPr id="8" name="Grafik 7" descr="AM-Johann Georg IV.jp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299373" y="2422216"/>
            <a:ext cx="2218749" cy="2734976"/>
          </a:xfrm>
          <a:prstGeom prst="rect">
            <a:avLst/>
          </a:prstGeom>
        </p:spPr>
      </p:pic>
      <p:pic>
        <p:nvPicPr>
          <p:cNvPr id="9" name="Grafik 5" descr="rk-Johann Georg III.jpg"/>
          <p:cNvPicPr/>
          <p:nvPr/>
        </p:nvPicPr>
        <p:blipFill>
          <a:blip r:embed="rId6" cstate="email">
            <a:extLst>
              <a:ext uri="{28A0092B-C50C-407E-A947-70E740481C1C}">
                <a14:useLocalDpi xmlns:a14="http://schemas.microsoft.com/office/drawing/2010/main" xmlns=""/>
              </a:ext>
            </a:extLst>
          </a:blip>
          <a:srcRect/>
          <a:stretch>
            <a:fillRect/>
          </a:stretch>
        </p:blipFill>
        <p:spPr>
          <a:xfrm>
            <a:off x="1985115" y="2324400"/>
            <a:ext cx="1891237" cy="1826808"/>
          </a:xfrm>
          <a:prstGeom prst="rect">
            <a:avLst/>
          </a:prstGeom>
        </p:spPr>
      </p:pic>
      <p:pic>
        <p:nvPicPr>
          <p:cNvPr id="6" name="Grafik 5" descr="AM-3945-PR01.jpg"/>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a:xfrm>
            <a:off x="4788024" y="2123948"/>
            <a:ext cx="2286000" cy="3600400"/>
          </a:xfrm>
          <a:prstGeom prst="rect">
            <a:avLst/>
          </a:prstGeom>
        </p:spPr>
      </p:pic>
      <p:sp>
        <p:nvSpPr>
          <p:cNvPr id="3" name="Textfeld 2"/>
          <p:cNvSpPr txBox="1"/>
          <p:nvPr/>
        </p:nvSpPr>
        <p:spPr>
          <a:xfrm>
            <a:off x="313294" y="1556792"/>
            <a:ext cx="1764196" cy="523220"/>
          </a:xfrm>
          <a:prstGeom prst="rect">
            <a:avLst/>
          </a:prstGeom>
          <a:noFill/>
        </p:spPr>
        <p:txBody>
          <a:bodyPr wrap="square" rtlCol="0">
            <a:spAutoFit/>
          </a:bodyPr>
          <a:lstStyle/>
          <a:p>
            <a:r>
              <a:rPr lang="de-DE" sz="1400" dirty="0" smtClean="0">
                <a:latin typeface="SKD NEU Baton Turbo"/>
              </a:rPr>
              <a:t>Johann Georg II.</a:t>
            </a:r>
          </a:p>
          <a:p>
            <a:r>
              <a:rPr lang="de-DE" sz="1400" dirty="0" smtClean="0">
                <a:latin typeface="SKD NEU Baton Turbo"/>
              </a:rPr>
              <a:t>1613 - 1680</a:t>
            </a:r>
            <a:endParaRPr lang="de-DE" sz="1400" dirty="0">
              <a:latin typeface="SKD NEU Baton Turbo"/>
            </a:endParaRPr>
          </a:p>
        </p:txBody>
      </p:sp>
      <p:sp>
        <p:nvSpPr>
          <p:cNvPr id="5" name="Textfeld 4"/>
          <p:cNvSpPr txBox="1"/>
          <p:nvPr/>
        </p:nvSpPr>
        <p:spPr>
          <a:xfrm>
            <a:off x="1933205" y="1557373"/>
            <a:ext cx="1846438" cy="800219"/>
          </a:xfrm>
          <a:prstGeom prst="rect">
            <a:avLst/>
          </a:prstGeom>
          <a:noFill/>
        </p:spPr>
        <p:txBody>
          <a:bodyPr wrap="square" rtlCol="0">
            <a:spAutoFit/>
          </a:bodyPr>
          <a:lstStyle/>
          <a:p>
            <a:r>
              <a:rPr lang="de-DE" sz="1400" dirty="0" smtClean="0">
                <a:latin typeface="SKD NEU Baton Turbo"/>
              </a:rPr>
              <a:t>Johann Georg III.</a:t>
            </a:r>
          </a:p>
          <a:p>
            <a:r>
              <a:rPr lang="de-DE" sz="1400" dirty="0" smtClean="0">
                <a:latin typeface="SKD NEU Baton Turbo"/>
              </a:rPr>
              <a:t>1647 – 1691</a:t>
            </a:r>
          </a:p>
          <a:p>
            <a:endParaRPr lang="de-DE" dirty="0"/>
          </a:p>
        </p:txBody>
      </p:sp>
      <p:sp>
        <p:nvSpPr>
          <p:cNvPr id="10" name="Textfeld 9"/>
          <p:cNvSpPr txBox="1"/>
          <p:nvPr/>
        </p:nvSpPr>
        <p:spPr>
          <a:xfrm>
            <a:off x="3474740" y="1557373"/>
            <a:ext cx="2304256" cy="800219"/>
          </a:xfrm>
          <a:prstGeom prst="rect">
            <a:avLst/>
          </a:prstGeom>
          <a:noFill/>
        </p:spPr>
        <p:txBody>
          <a:bodyPr wrap="square" rtlCol="0">
            <a:spAutoFit/>
          </a:bodyPr>
          <a:lstStyle/>
          <a:p>
            <a:r>
              <a:rPr lang="de-DE" sz="1400" dirty="0" smtClean="0">
                <a:latin typeface="SKD NEU Baton Turbo"/>
              </a:rPr>
              <a:t>Johann Georg IV.</a:t>
            </a:r>
          </a:p>
          <a:p>
            <a:r>
              <a:rPr lang="de-DE" sz="1400" dirty="0" smtClean="0">
                <a:latin typeface="SKD NEU Baton Turbo"/>
              </a:rPr>
              <a:t>1668 – 1694</a:t>
            </a:r>
          </a:p>
          <a:p>
            <a:endParaRPr lang="de-DE" dirty="0"/>
          </a:p>
        </p:txBody>
      </p:sp>
      <p:sp>
        <p:nvSpPr>
          <p:cNvPr id="11" name="Textfeld 10"/>
          <p:cNvSpPr txBox="1"/>
          <p:nvPr/>
        </p:nvSpPr>
        <p:spPr>
          <a:xfrm>
            <a:off x="5090894" y="1556792"/>
            <a:ext cx="2304256" cy="1046440"/>
          </a:xfrm>
          <a:prstGeom prst="rect">
            <a:avLst/>
          </a:prstGeom>
          <a:noFill/>
        </p:spPr>
        <p:txBody>
          <a:bodyPr wrap="square" rtlCol="0">
            <a:spAutoFit/>
          </a:bodyPr>
          <a:lstStyle/>
          <a:p>
            <a:r>
              <a:rPr lang="de-DE" sz="1400" dirty="0" smtClean="0">
                <a:latin typeface="SKD NEU Baton Turbo"/>
              </a:rPr>
              <a:t>August der Starke</a:t>
            </a:r>
          </a:p>
          <a:p>
            <a:r>
              <a:rPr lang="de-DE" sz="1400" dirty="0" smtClean="0">
                <a:latin typeface="SKD NEU Baton Turbo"/>
              </a:rPr>
              <a:t>1670 - 1733</a:t>
            </a:r>
          </a:p>
          <a:p>
            <a:endParaRPr lang="de-DE" sz="1600" dirty="0" smtClean="0">
              <a:latin typeface="SKD NEU Baton Turbo"/>
            </a:endParaRPr>
          </a:p>
          <a:p>
            <a:endParaRPr lang="de-DE" dirty="0"/>
          </a:p>
        </p:txBody>
      </p:sp>
      <p:sp>
        <p:nvSpPr>
          <p:cNvPr id="12" name="Textfeld 11"/>
          <p:cNvSpPr txBox="1"/>
          <p:nvPr/>
        </p:nvSpPr>
        <p:spPr>
          <a:xfrm>
            <a:off x="6948264" y="1557373"/>
            <a:ext cx="2304256" cy="523220"/>
          </a:xfrm>
          <a:prstGeom prst="rect">
            <a:avLst/>
          </a:prstGeom>
          <a:noFill/>
        </p:spPr>
        <p:txBody>
          <a:bodyPr wrap="square" rtlCol="0">
            <a:spAutoFit/>
          </a:bodyPr>
          <a:lstStyle/>
          <a:p>
            <a:r>
              <a:rPr lang="de-DE" sz="1400" dirty="0" smtClean="0">
                <a:latin typeface="SKD NEU Baton Turbo"/>
              </a:rPr>
              <a:t>August </a:t>
            </a:r>
            <a:r>
              <a:rPr lang="de-DE" sz="1400" dirty="0" smtClean="0">
                <a:latin typeface="SKD NEU Baton Turbo"/>
              </a:rPr>
              <a:t>III.</a:t>
            </a:r>
            <a:endParaRPr lang="de-DE" sz="1400" dirty="0" smtClean="0">
              <a:latin typeface="SKD NEU Baton Turbo"/>
            </a:endParaRPr>
          </a:p>
          <a:p>
            <a:r>
              <a:rPr lang="de-DE" sz="1400" dirty="0" smtClean="0">
                <a:latin typeface="SKD NEU Baton Turbo"/>
              </a:rPr>
              <a:t>1696 - 1763</a:t>
            </a:r>
            <a:endParaRPr lang="de-DE" sz="1400" dirty="0">
              <a:latin typeface="SKD NEU Baton Turbo"/>
            </a:endParaRPr>
          </a:p>
        </p:txBody>
      </p:sp>
      <p:sp>
        <p:nvSpPr>
          <p:cNvPr id="13" name="Textfeld 12"/>
          <p:cNvSpPr txBox="1"/>
          <p:nvPr/>
        </p:nvSpPr>
        <p:spPr>
          <a:xfrm>
            <a:off x="1596284" y="5724348"/>
            <a:ext cx="6504108" cy="368948"/>
          </a:xfrm>
          <a:prstGeom prst="rect">
            <a:avLst/>
          </a:prstGeom>
          <a:noFill/>
        </p:spPr>
        <p:txBody>
          <a:bodyPr wrap="square" rtlCol="0">
            <a:spAutoFit/>
          </a:bodyPr>
          <a:lstStyle/>
          <a:p>
            <a:r>
              <a:rPr lang="de-DE" dirty="0" smtClean="0">
                <a:latin typeface="SKD NEU Baton Turbo"/>
              </a:rPr>
              <a:t>Du findest sie in der Fürstengalerie im Residenzschloss</a:t>
            </a:r>
            <a:endParaRPr lang="de-DE" dirty="0">
              <a:latin typeface="SKD NEU Baton Turbo"/>
            </a:endParaRPr>
          </a:p>
        </p:txBody>
      </p:sp>
    </p:spTree>
    <p:extLst>
      <p:ext uri="{BB962C8B-B14F-4D97-AF65-F5344CB8AC3E}">
        <p14:creationId xmlns:p14="http://schemas.microsoft.com/office/powerpoint/2010/main" xmlns="" val="112322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7"/>
                                        </p:tgtEl>
                                      </p:cBhvr>
                                    </p:animEffect>
                                    <p:anim calcmode="lin" valueType="num">
                                      <p:cBhvr>
                                        <p:cTn id="21" dur="1000"/>
                                        <p:tgtEl>
                                          <p:spTgt spid="7"/>
                                        </p:tgtEl>
                                        <p:attrNameLst>
                                          <p:attrName>ppt_x</p:attrName>
                                        </p:attrNameLst>
                                      </p:cBhvr>
                                      <p:tavLst>
                                        <p:tav tm="0">
                                          <p:val>
                                            <p:strVal val="ppt_x"/>
                                          </p:val>
                                        </p:tav>
                                        <p:tav tm="100000">
                                          <p:val>
                                            <p:strVal val="ppt_x"/>
                                          </p:val>
                                        </p:tav>
                                      </p:tavLst>
                                    </p:anim>
                                    <p:anim calcmode="lin" valueType="num">
                                      <p:cBhvr>
                                        <p:cTn id="22" dur="1000"/>
                                        <p:tgtEl>
                                          <p:spTgt spid="7"/>
                                        </p:tgtEl>
                                        <p:attrNameLst>
                                          <p:attrName>ppt_y</p:attrName>
                                        </p:attrNameLst>
                                      </p:cBhvr>
                                      <p:tavLst>
                                        <p:tav tm="0">
                                          <p:val>
                                            <p:strVal val="ppt_y"/>
                                          </p:val>
                                        </p:tav>
                                        <p:tav tm="100000">
                                          <p:val>
                                            <p:strVal val="ppt_y+.1"/>
                                          </p:val>
                                        </p:tav>
                                      </p:tavLst>
                                    </p:anim>
                                    <p:set>
                                      <p:cBhvr>
                                        <p:cTn id="23" dur="1" fill="hold">
                                          <p:stCondLst>
                                            <p:cond delay="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9"/>
                                        </p:tgtEl>
                                      </p:cBhvr>
                                    </p:animEffect>
                                    <p:anim calcmode="lin" valueType="num">
                                      <p:cBhvr>
                                        <p:cTn id="42" dur="1000"/>
                                        <p:tgtEl>
                                          <p:spTgt spid="9"/>
                                        </p:tgtEl>
                                        <p:attrNameLst>
                                          <p:attrName>ppt_x</p:attrName>
                                        </p:attrNameLst>
                                      </p:cBhvr>
                                      <p:tavLst>
                                        <p:tav tm="0">
                                          <p:val>
                                            <p:strVal val="ppt_x"/>
                                          </p:val>
                                        </p:tav>
                                        <p:tav tm="100000">
                                          <p:val>
                                            <p:strVal val="ppt_x"/>
                                          </p:val>
                                        </p:tav>
                                      </p:tavLst>
                                    </p:anim>
                                    <p:anim calcmode="lin" valueType="num">
                                      <p:cBhvr>
                                        <p:cTn id="43" dur="1000"/>
                                        <p:tgtEl>
                                          <p:spTgt spid="9"/>
                                        </p:tgtEl>
                                        <p:attrNameLst>
                                          <p:attrName>ppt_y</p:attrName>
                                        </p:attrNameLst>
                                      </p:cBhvr>
                                      <p:tavLst>
                                        <p:tav tm="0">
                                          <p:val>
                                            <p:strVal val="ppt_y"/>
                                          </p:val>
                                        </p:tav>
                                        <p:tav tm="100000">
                                          <p:val>
                                            <p:strVal val="ppt_y+.1"/>
                                          </p:val>
                                        </p:tav>
                                      </p:tavLst>
                                    </p:anim>
                                    <p:set>
                                      <p:cBhvr>
                                        <p:cTn id="44" dur="1" fill="hold">
                                          <p:stCondLst>
                                            <p:cond delay="9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1000"/>
                                        <p:tgtEl>
                                          <p:spTgt spid="8"/>
                                        </p:tgtEl>
                                      </p:cBhvr>
                                    </p:animEffect>
                                    <p:anim calcmode="lin" valueType="num">
                                      <p:cBhvr>
                                        <p:cTn id="63" dur="1000"/>
                                        <p:tgtEl>
                                          <p:spTgt spid="8"/>
                                        </p:tgtEl>
                                        <p:attrNameLst>
                                          <p:attrName>ppt_x</p:attrName>
                                        </p:attrNameLst>
                                      </p:cBhvr>
                                      <p:tavLst>
                                        <p:tav tm="0">
                                          <p:val>
                                            <p:strVal val="ppt_x"/>
                                          </p:val>
                                        </p:tav>
                                        <p:tav tm="100000">
                                          <p:val>
                                            <p:strVal val="ppt_x"/>
                                          </p:val>
                                        </p:tav>
                                      </p:tavLst>
                                    </p:anim>
                                    <p:anim calcmode="lin" valueType="num">
                                      <p:cBhvr>
                                        <p:cTn id="64" dur="1000"/>
                                        <p:tgtEl>
                                          <p:spTgt spid="8"/>
                                        </p:tgtEl>
                                        <p:attrNameLst>
                                          <p:attrName>ppt_y</p:attrName>
                                        </p:attrNameLst>
                                      </p:cBhvr>
                                      <p:tavLst>
                                        <p:tav tm="0">
                                          <p:val>
                                            <p:strVal val="ppt_y"/>
                                          </p:val>
                                        </p:tav>
                                        <p:tav tm="100000">
                                          <p:val>
                                            <p:strVal val="ppt_y+.1"/>
                                          </p:val>
                                        </p:tav>
                                      </p:tavLst>
                                    </p:anim>
                                    <p:set>
                                      <p:cBhvr>
                                        <p:cTn id="65" dur="1" fill="hold">
                                          <p:stCondLst>
                                            <p:cond delay="999"/>
                                          </p:stCondLst>
                                        </p:cTn>
                                        <p:tgtEl>
                                          <p:spTgt spid="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1000"/>
                                        <p:tgtEl>
                                          <p:spTgt spid="6"/>
                                        </p:tgtEl>
                                      </p:cBhvr>
                                    </p:animEffect>
                                    <p:anim calcmode="lin" valueType="num">
                                      <p:cBhvr>
                                        <p:cTn id="78" dur="1000" fill="hold"/>
                                        <p:tgtEl>
                                          <p:spTgt spid="6"/>
                                        </p:tgtEl>
                                        <p:attrNameLst>
                                          <p:attrName>ppt_x</p:attrName>
                                        </p:attrNameLst>
                                      </p:cBhvr>
                                      <p:tavLst>
                                        <p:tav tm="0">
                                          <p:val>
                                            <p:strVal val="#ppt_x"/>
                                          </p:val>
                                        </p:tav>
                                        <p:tav tm="100000">
                                          <p:val>
                                            <p:strVal val="#ppt_x"/>
                                          </p:val>
                                        </p:tav>
                                      </p:tavLst>
                                    </p:anim>
                                    <p:anim calcmode="lin" valueType="num">
                                      <p:cBhvr>
                                        <p:cTn id="7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xit" presetSubtype="0" fill="hold" nodeType="clickEffect">
                                  <p:stCondLst>
                                    <p:cond delay="0"/>
                                  </p:stCondLst>
                                  <p:childTnLst>
                                    <p:animEffect transition="out" filter="fade">
                                      <p:cBhvr>
                                        <p:cTn id="83" dur="1000"/>
                                        <p:tgtEl>
                                          <p:spTgt spid="6"/>
                                        </p:tgtEl>
                                      </p:cBhvr>
                                    </p:animEffect>
                                    <p:anim calcmode="lin" valueType="num">
                                      <p:cBhvr>
                                        <p:cTn id="84" dur="1000"/>
                                        <p:tgtEl>
                                          <p:spTgt spid="6"/>
                                        </p:tgtEl>
                                        <p:attrNameLst>
                                          <p:attrName>ppt_x</p:attrName>
                                        </p:attrNameLst>
                                      </p:cBhvr>
                                      <p:tavLst>
                                        <p:tav tm="0">
                                          <p:val>
                                            <p:strVal val="ppt_x"/>
                                          </p:val>
                                        </p:tav>
                                        <p:tav tm="100000">
                                          <p:val>
                                            <p:strVal val="ppt_x"/>
                                          </p:val>
                                        </p:tav>
                                      </p:tavLst>
                                    </p:anim>
                                    <p:anim calcmode="lin" valueType="num">
                                      <p:cBhvr>
                                        <p:cTn id="85" dur="1000"/>
                                        <p:tgtEl>
                                          <p:spTgt spid="6"/>
                                        </p:tgtEl>
                                        <p:attrNameLst>
                                          <p:attrName>ppt_y</p:attrName>
                                        </p:attrNameLst>
                                      </p:cBhvr>
                                      <p:tavLst>
                                        <p:tav tm="0">
                                          <p:val>
                                            <p:strVal val="ppt_y"/>
                                          </p:val>
                                        </p:tav>
                                        <p:tav tm="100000">
                                          <p:val>
                                            <p:strVal val="ppt_y+.1"/>
                                          </p:val>
                                        </p:tav>
                                      </p:tavLst>
                                    </p:anim>
                                    <p:set>
                                      <p:cBhvr>
                                        <p:cTn id="86" dur="1" fill="hold">
                                          <p:stCondLst>
                                            <p:cond delay="999"/>
                                          </p:stCondLst>
                                        </p:cTn>
                                        <p:tgtEl>
                                          <p:spTgt spid="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1000"/>
                                        <p:tgtEl>
                                          <p:spTgt spid="4"/>
                                        </p:tgtEl>
                                      </p:cBhvr>
                                    </p:animEffect>
                                    <p:anim calcmode="lin" valueType="num">
                                      <p:cBhvr>
                                        <p:cTn id="99" dur="1000" fill="hold"/>
                                        <p:tgtEl>
                                          <p:spTgt spid="4"/>
                                        </p:tgtEl>
                                        <p:attrNameLst>
                                          <p:attrName>ppt_x</p:attrName>
                                        </p:attrNameLst>
                                      </p:cBhvr>
                                      <p:tavLst>
                                        <p:tav tm="0">
                                          <p:val>
                                            <p:strVal val="#ppt_x"/>
                                          </p:val>
                                        </p:tav>
                                        <p:tav tm="100000">
                                          <p:val>
                                            <p:strVal val="#ppt_x"/>
                                          </p:val>
                                        </p:tav>
                                      </p:tavLst>
                                    </p:anim>
                                    <p:anim calcmode="lin" valueType="num">
                                      <p:cBhvr>
                                        <p:cTn id="10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xit" presetSubtype="0" fill="hold" nodeType="clickEffect">
                                  <p:stCondLst>
                                    <p:cond delay="0"/>
                                  </p:stCondLst>
                                  <p:childTnLst>
                                    <p:animEffect transition="out" filter="fade">
                                      <p:cBhvr>
                                        <p:cTn id="104" dur="1000"/>
                                        <p:tgtEl>
                                          <p:spTgt spid="4"/>
                                        </p:tgtEl>
                                      </p:cBhvr>
                                    </p:animEffect>
                                    <p:anim calcmode="lin" valueType="num">
                                      <p:cBhvr>
                                        <p:cTn id="105" dur="1000"/>
                                        <p:tgtEl>
                                          <p:spTgt spid="4"/>
                                        </p:tgtEl>
                                        <p:attrNameLst>
                                          <p:attrName>ppt_x</p:attrName>
                                        </p:attrNameLst>
                                      </p:cBhvr>
                                      <p:tavLst>
                                        <p:tav tm="0">
                                          <p:val>
                                            <p:strVal val="ppt_x"/>
                                          </p:val>
                                        </p:tav>
                                        <p:tav tm="100000">
                                          <p:val>
                                            <p:strVal val="ppt_x"/>
                                          </p:val>
                                        </p:tav>
                                      </p:tavLst>
                                    </p:anim>
                                    <p:anim calcmode="lin" valueType="num">
                                      <p:cBhvr>
                                        <p:cTn id="106" dur="1000"/>
                                        <p:tgtEl>
                                          <p:spTgt spid="4"/>
                                        </p:tgtEl>
                                        <p:attrNameLst>
                                          <p:attrName>ppt_y</p:attrName>
                                        </p:attrNameLst>
                                      </p:cBhvr>
                                      <p:tavLst>
                                        <p:tav tm="0">
                                          <p:val>
                                            <p:strVal val="ppt_y"/>
                                          </p:val>
                                        </p:tav>
                                        <p:tav tm="100000">
                                          <p:val>
                                            <p:strVal val="ppt_y+.1"/>
                                          </p:val>
                                        </p:tav>
                                      </p:tavLst>
                                    </p:anim>
                                    <p:set>
                                      <p:cBhvr>
                                        <p:cTn id="107" dur="1" fill="hold">
                                          <p:stCondLst>
                                            <p:cond delay="999"/>
                                          </p:stCondLst>
                                        </p:cTn>
                                        <p:tgtEl>
                                          <p:spTgt spid="4"/>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wipe(down)">
                                      <p:cBhvr>
                                        <p:cTn id="1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smtClean="0"/>
              <a:t>Die Spuren der barocken Kurfürsten sind auch heute noch in Sachsen sichtbar</a:t>
            </a:r>
            <a:endParaRPr lang="de-DE" sz="3200" dirty="0"/>
          </a:p>
        </p:txBody>
      </p:sp>
      <p:sp>
        <p:nvSpPr>
          <p:cNvPr id="4" name="Inhaltsplatzhalter 3"/>
          <p:cNvSpPr>
            <a:spLocks noGrp="1"/>
          </p:cNvSpPr>
          <p:nvPr>
            <p:ph sz="half" idx="1"/>
          </p:nvPr>
        </p:nvSpPr>
        <p:spPr>
          <a:xfrm>
            <a:off x="457200" y="1600201"/>
            <a:ext cx="4038600" cy="604664"/>
          </a:xfrm>
        </p:spPr>
        <p:txBody>
          <a:bodyPr/>
          <a:lstStyle/>
          <a:p>
            <a:pPr marL="0" indent="0">
              <a:buNone/>
            </a:pPr>
            <a:r>
              <a:rPr lang="de-DE" dirty="0" smtClean="0"/>
              <a:t>Johann Georg II. </a:t>
            </a:r>
            <a:endParaRPr lang="de-DE" dirty="0"/>
          </a:p>
        </p:txBody>
      </p:sp>
      <p:sp>
        <p:nvSpPr>
          <p:cNvPr id="3" name="Textfeld 2"/>
          <p:cNvSpPr txBox="1"/>
          <p:nvPr/>
        </p:nvSpPr>
        <p:spPr>
          <a:xfrm>
            <a:off x="539552" y="2420888"/>
            <a:ext cx="3312368" cy="923330"/>
          </a:xfrm>
          <a:prstGeom prst="rect">
            <a:avLst/>
          </a:prstGeom>
          <a:noFill/>
        </p:spPr>
        <p:txBody>
          <a:bodyPr wrap="square" rtlCol="0">
            <a:spAutoFit/>
          </a:bodyPr>
          <a:lstStyle/>
          <a:p>
            <a:r>
              <a:rPr lang="de-DE" dirty="0" smtClean="0"/>
              <a:t>Umbau des Hausmannsturms am Dresdner Residenzschloss zu seiner heutigen </a:t>
            </a:r>
            <a:r>
              <a:rPr lang="de-DE" dirty="0" smtClean="0"/>
              <a:t>Form</a:t>
            </a:r>
            <a:endParaRPr lang="de-DE" dirty="0"/>
          </a:p>
        </p:txBody>
      </p:sp>
      <p:sp>
        <p:nvSpPr>
          <p:cNvPr id="7" name="Textfeld 6"/>
          <p:cNvSpPr txBox="1"/>
          <p:nvPr/>
        </p:nvSpPr>
        <p:spPr>
          <a:xfrm>
            <a:off x="539552" y="3573016"/>
            <a:ext cx="3096344" cy="646331"/>
          </a:xfrm>
          <a:prstGeom prst="rect">
            <a:avLst/>
          </a:prstGeom>
          <a:noFill/>
        </p:spPr>
        <p:txBody>
          <a:bodyPr wrap="square" rtlCol="0">
            <a:spAutoFit/>
          </a:bodyPr>
          <a:lstStyle/>
          <a:p>
            <a:r>
              <a:rPr lang="de-DE" dirty="0" smtClean="0"/>
              <a:t>Legt den Großen Garten in Dresden an</a:t>
            </a:r>
            <a:endParaRPr lang="de-DE" dirty="0"/>
          </a:p>
        </p:txBody>
      </p:sp>
      <p:sp>
        <p:nvSpPr>
          <p:cNvPr id="9" name="Textfeld 8"/>
          <p:cNvSpPr txBox="1"/>
          <p:nvPr/>
        </p:nvSpPr>
        <p:spPr>
          <a:xfrm>
            <a:off x="539552" y="4509120"/>
            <a:ext cx="3816424" cy="1200329"/>
          </a:xfrm>
          <a:prstGeom prst="rect">
            <a:avLst/>
          </a:prstGeom>
          <a:noFill/>
        </p:spPr>
        <p:txBody>
          <a:bodyPr wrap="square" rtlCol="0">
            <a:spAutoFit/>
          </a:bodyPr>
          <a:lstStyle/>
          <a:p>
            <a:r>
              <a:rPr lang="de-DE" dirty="0" smtClean="0"/>
              <a:t>1667 eröffnet er das Hoftheater . Es wird zum Zentrum der Musik und </a:t>
            </a:r>
            <a:r>
              <a:rPr lang="de-DE" dirty="0" smtClean="0"/>
              <a:t>Schauspielerei</a:t>
            </a:r>
            <a:endParaRPr lang="de-DE" dirty="0" smtClean="0"/>
          </a:p>
          <a:p>
            <a:endParaRPr lang="de-DE"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631484" y="1521656"/>
            <a:ext cx="3002457" cy="45036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4" name="Picture 2"/>
          <p:cNvPicPr>
            <a:picLocks noGrp="1" noChangeAspect="1" noChangeArrowheads="1"/>
          </p:cNvPicPr>
          <p:nvPr>
            <p:ph sz="half" idx="2"/>
          </p:nvPr>
        </p:nvPicPr>
        <p:blipFill>
          <a:blip r:embed="rId4" cstate="email">
            <a:extLst>
              <a:ext uri="{28A0092B-C50C-407E-A947-70E740481C1C}">
                <a14:useLocalDpi xmlns:a14="http://schemas.microsoft.com/office/drawing/2010/main" xmlns=""/>
              </a:ext>
            </a:extLst>
          </a:blip>
          <a:srcRect/>
          <a:stretch>
            <a:fillRect/>
          </a:stretch>
        </p:blipFill>
        <p:spPr bwMode="auto">
          <a:xfrm rot="448277">
            <a:off x="4067944" y="1628800"/>
            <a:ext cx="4839406" cy="27221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98033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Barock</a:t>
            </a:r>
            <a:endParaRPr lang="de-DE" dirty="0"/>
          </a:p>
        </p:txBody>
      </p:sp>
      <p:sp>
        <p:nvSpPr>
          <p:cNvPr id="3" name="Untertitel 2"/>
          <p:cNvSpPr>
            <a:spLocks noGrp="1"/>
          </p:cNvSpPr>
          <p:nvPr>
            <p:ph type="subTitle" idx="1"/>
          </p:nvPr>
        </p:nvSpPr>
        <p:spPr>
          <a:xfrm>
            <a:off x="755576" y="3886200"/>
            <a:ext cx="7704856" cy="1752600"/>
          </a:xfrm>
        </p:spPr>
        <p:txBody>
          <a:bodyPr>
            <a:normAutofit fontScale="40000" lnSpcReduction="20000"/>
          </a:bodyPr>
          <a:lstStyle/>
          <a:p>
            <a:pPr algn="l"/>
            <a:r>
              <a:rPr lang="de-DE" dirty="0" smtClean="0">
                <a:solidFill>
                  <a:schemeClr val="bg2">
                    <a:lumMod val="25000"/>
                  </a:schemeClr>
                </a:solidFill>
              </a:rPr>
              <a:t>Dieses Arbeitsmaterial soll einen Einstieg in das Thema Barock ermöglichen. Der Schwerpunkt liegt dabei auf dem sächsischen Barock. </a:t>
            </a:r>
          </a:p>
          <a:p>
            <a:pPr algn="l"/>
            <a:r>
              <a:rPr lang="de-DE" dirty="0" smtClean="0">
                <a:solidFill>
                  <a:schemeClr val="bg2">
                    <a:lumMod val="25000"/>
                  </a:schemeClr>
                </a:solidFill>
              </a:rPr>
              <a:t>Die meisten der gezeigten Kunstwerke befinden sich in den Museen der Staatlichen Kunstsammlungen Dresden.  </a:t>
            </a:r>
          </a:p>
          <a:p>
            <a:pPr algn="l"/>
            <a:endParaRPr lang="de-DE" dirty="0">
              <a:solidFill>
                <a:schemeClr val="bg2">
                  <a:lumMod val="25000"/>
                </a:schemeClr>
              </a:solidFill>
            </a:endParaRPr>
          </a:p>
          <a:p>
            <a:pPr algn="l"/>
            <a:r>
              <a:rPr lang="de-DE" dirty="0" smtClean="0">
                <a:solidFill>
                  <a:schemeClr val="bg2">
                    <a:lumMod val="25000"/>
                  </a:schemeClr>
                </a:solidFill>
              </a:rPr>
              <a:t>Neben der Präsentation finden sich in der Notizenansicht weiterführende Informationen. </a:t>
            </a:r>
          </a:p>
          <a:p>
            <a:pPr algn="l"/>
            <a:endParaRPr lang="de-DE" dirty="0">
              <a:solidFill>
                <a:schemeClr val="tx2"/>
              </a:solidFill>
            </a:endParaRPr>
          </a:p>
          <a:p>
            <a:pPr algn="l"/>
            <a:r>
              <a:rPr lang="de-DE" dirty="0" smtClean="0">
                <a:solidFill>
                  <a:schemeClr val="tx2"/>
                </a:solidFill>
              </a:rPr>
              <a:t>Aufgaben für die Schülerinnen und Schüler sind blau </a:t>
            </a:r>
            <a:r>
              <a:rPr lang="de-DE" dirty="0" smtClean="0">
                <a:solidFill>
                  <a:schemeClr val="tx2"/>
                </a:solidFill>
              </a:rPr>
              <a:t>geschrieben und mit folgendem Symbol gekennzeichnet:  </a:t>
            </a:r>
            <a:endParaRPr lang="de-DE" dirty="0" smtClean="0">
              <a:solidFill>
                <a:schemeClr val="tx2"/>
              </a:solidFill>
            </a:endParaRPr>
          </a:p>
          <a:p>
            <a:pPr algn="l"/>
            <a:endParaRPr lang="de-DE" dirty="0">
              <a:solidFill>
                <a:schemeClr val="bg2">
                  <a:lumMod val="25000"/>
                </a:schemeClr>
              </a:solidFill>
            </a:endParaRPr>
          </a:p>
          <a:p>
            <a:pPr algn="l"/>
            <a:endParaRPr lang="de-DE" dirty="0"/>
          </a:p>
        </p:txBody>
      </p:sp>
      <p:pic>
        <p:nvPicPr>
          <p:cNvPr id="2050" name="img404803" descr="2df19b8a-53c6-4205-8a42-d8c6b706151b"/>
          <p:cNvPicPr>
            <a:picLocks noChangeAspect="1" noChangeArrowheads="1"/>
          </p:cNvPicPr>
          <p:nvPr/>
        </p:nvPicPr>
        <p:blipFill>
          <a:blip r:embed="rId2" cstate="print"/>
          <a:srcRect/>
          <a:stretch>
            <a:fillRect/>
          </a:stretch>
        </p:blipFill>
        <p:spPr bwMode="auto">
          <a:xfrm>
            <a:off x="2123728" y="5373216"/>
            <a:ext cx="266700" cy="381000"/>
          </a:xfrm>
          <a:prstGeom prst="rect">
            <a:avLst/>
          </a:prstGeom>
          <a:noFill/>
          <a:ln w="9525">
            <a:noFill/>
            <a:miter lim="800000"/>
            <a:headEnd/>
            <a:tailEnd/>
          </a:ln>
        </p:spPr>
      </p:pic>
    </p:spTree>
    <p:extLst>
      <p:ext uri="{BB962C8B-B14F-4D97-AF65-F5344CB8AC3E}">
        <p14:creationId xmlns:p14="http://schemas.microsoft.com/office/powerpoint/2010/main" xmlns="" val="1505140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t>Die Spuren der barocken Kurfürsten sind auch heute noch in Sachsen sichtbar</a:t>
            </a:r>
          </a:p>
        </p:txBody>
      </p:sp>
      <p:sp>
        <p:nvSpPr>
          <p:cNvPr id="4" name="Inhaltsplatzhalter 3"/>
          <p:cNvSpPr>
            <a:spLocks noGrp="1"/>
          </p:cNvSpPr>
          <p:nvPr>
            <p:ph sz="half" idx="1"/>
          </p:nvPr>
        </p:nvSpPr>
        <p:spPr/>
        <p:txBody>
          <a:bodyPr/>
          <a:lstStyle/>
          <a:p>
            <a:pPr marL="0" indent="0">
              <a:buNone/>
            </a:pPr>
            <a:r>
              <a:rPr lang="de-DE" dirty="0" smtClean="0"/>
              <a:t>Johann Georg III. </a:t>
            </a:r>
            <a:endParaRPr lang="de-DE" dirty="0"/>
          </a:p>
        </p:txBody>
      </p:sp>
      <p:pic>
        <p:nvPicPr>
          <p:cNvPr id="5122"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xmlns=""/>
              </a:ext>
            </a:extLst>
          </a:blip>
          <a:srcRect/>
          <a:stretch>
            <a:fillRect/>
          </a:stretch>
        </p:blipFill>
        <p:spPr bwMode="auto">
          <a:xfrm>
            <a:off x="4568388" y="1916832"/>
            <a:ext cx="4038600" cy="3028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feld 2"/>
          <p:cNvSpPr txBox="1"/>
          <p:nvPr/>
        </p:nvSpPr>
        <p:spPr>
          <a:xfrm>
            <a:off x="467544" y="2420888"/>
            <a:ext cx="3672408" cy="369332"/>
          </a:xfrm>
          <a:prstGeom prst="rect">
            <a:avLst/>
          </a:prstGeom>
          <a:noFill/>
        </p:spPr>
        <p:txBody>
          <a:bodyPr wrap="square" rtlCol="0">
            <a:spAutoFit/>
          </a:bodyPr>
          <a:lstStyle/>
          <a:p>
            <a:r>
              <a:rPr lang="de-DE" dirty="0" smtClean="0">
                <a:latin typeface="SKD NEU Baton Turbo" pitchFamily="34" charset="0"/>
              </a:rPr>
              <a:t>Palais im Großen Garten Dresden</a:t>
            </a:r>
            <a:endParaRPr lang="de-DE" dirty="0">
              <a:latin typeface="SKD NEU Baton Turbo" pitchFamily="34" charset="0"/>
            </a:endParaRPr>
          </a:p>
        </p:txBody>
      </p:sp>
      <p:sp>
        <p:nvSpPr>
          <p:cNvPr id="5" name="Textfeld 4"/>
          <p:cNvSpPr txBox="1"/>
          <p:nvPr/>
        </p:nvSpPr>
        <p:spPr>
          <a:xfrm>
            <a:off x="467544" y="3140968"/>
            <a:ext cx="3816424" cy="1200329"/>
          </a:xfrm>
          <a:prstGeom prst="rect">
            <a:avLst/>
          </a:prstGeom>
          <a:noFill/>
        </p:spPr>
        <p:txBody>
          <a:bodyPr wrap="square" rtlCol="0">
            <a:spAutoFit/>
          </a:bodyPr>
          <a:lstStyle/>
          <a:p>
            <a:r>
              <a:rPr lang="de-DE" dirty="0">
                <a:latin typeface="SKD NEU Baton Turbo" pitchFamily="34" charset="0"/>
              </a:rPr>
              <a:t>1680 </a:t>
            </a:r>
            <a:r>
              <a:rPr lang="de-DE" dirty="0" smtClean="0">
                <a:latin typeface="SKD NEU Baton Turbo" pitchFamily="34" charset="0"/>
              </a:rPr>
              <a:t>gründet </a:t>
            </a:r>
            <a:r>
              <a:rPr lang="de-DE" dirty="0">
                <a:latin typeface="SKD NEU Baton Turbo" pitchFamily="34" charset="0"/>
              </a:rPr>
              <a:t>er eine Zeichen- und Malerschule, aus der später die </a:t>
            </a:r>
            <a:r>
              <a:rPr lang="de-DE" dirty="0" smtClean="0">
                <a:latin typeface="SKD NEU Baton Turbo" pitchFamily="34" charset="0"/>
              </a:rPr>
              <a:t>Dresdner  Kunstakademie </a:t>
            </a:r>
            <a:r>
              <a:rPr lang="de-DE" dirty="0">
                <a:latin typeface="SKD NEU Baton Turbo" pitchFamily="34" charset="0"/>
              </a:rPr>
              <a:t>hervorging</a:t>
            </a:r>
          </a:p>
        </p:txBody>
      </p:sp>
      <p:pic>
        <p:nvPicPr>
          <p:cNvPr id="6" name="Grafik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390299">
            <a:off x="5292080" y="1384077"/>
            <a:ext cx="2949623" cy="44371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04865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t>Die Spuren der barocken Kurfürsten sind auch heute noch in Sachsen sichtbar</a:t>
            </a:r>
          </a:p>
        </p:txBody>
      </p:sp>
      <p:sp>
        <p:nvSpPr>
          <p:cNvPr id="4" name="Inhaltsplatzhalter 3"/>
          <p:cNvSpPr>
            <a:spLocks noGrp="1"/>
          </p:cNvSpPr>
          <p:nvPr>
            <p:ph sz="half" idx="1"/>
          </p:nvPr>
        </p:nvSpPr>
        <p:spPr/>
        <p:txBody>
          <a:bodyPr/>
          <a:lstStyle/>
          <a:p>
            <a:pPr marL="0" indent="0">
              <a:buNone/>
            </a:pPr>
            <a:r>
              <a:rPr lang="de-DE" dirty="0" smtClean="0"/>
              <a:t>Johann Georg IV. </a:t>
            </a:r>
            <a:endParaRPr lang="de-DE" dirty="0"/>
          </a:p>
        </p:txBody>
      </p:sp>
      <p:sp>
        <p:nvSpPr>
          <p:cNvPr id="3" name="Textfeld 2"/>
          <p:cNvSpPr txBox="1"/>
          <p:nvPr/>
        </p:nvSpPr>
        <p:spPr>
          <a:xfrm>
            <a:off x="539552" y="2420888"/>
            <a:ext cx="3024336" cy="923330"/>
          </a:xfrm>
          <a:prstGeom prst="rect">
            <a:avLst/>
          </a:prstGeom>
          <a:noFill/>
        </p:spPr>
        <p:txBody>
          <a:bodyPr wrap="square" rtlCol="0">
            <a:spAutoFit/>
          </a:bodyPr>
          <a:lstStyle/>
          <a:p>
            <a:r>
              <a:rPr lang="de-DE" dirty="0" smtClean="0">
                <a:latin typeface="SKD NEU Baton Turbo" pitchFamily="34" charset="0"/>
              </a:rPr>
              <a:t>Gestaltung der Englischen Treppe im Dresdner Residenzschloss</a:t>
            </a:r>
            <a:endParaRPr lang="de-DE" dirty="0">
              <a:latin typeface="SKD NEU Baton Turbo" pitchFamily="34" charset="0"/>
            </a:endParaRPr>
          </a:p>
        </p:txBody>
      </p:sp>
      <p:pic>
        <p:nvPicPr>
          <p:cNvPr id="5" name="Grafik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596354">
            <a:off x="3764524" y="1734762"/>
            <a:ext cx="5030542" cy="37729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Inhaltsplatzhalter 5"/>
          <p:cNvSpPr>
            <a:spLocks noGrp="1"/>
          </p:cNvSpPr>
          <p:nvPr>
            <p:ph sz="half" idx="2"/>
          </p:nvPr>
        </p:nvSpPr>
        <p:spPr/>
        <p:txBody>
          <a:bodyPr/>
          <a:lstStyle/>
          <a:p>
            <a:endParaRPr lang="de-DE" dirty="0"/>
          </a:p>
        </p:txBody>
      </p:sp>
    </p:spTree>
    <p:extLst>
      <p:ext uri="{BB962C8B-B14F-4D97-AF65-F5344CB8AC3E}">
        <p14:creationId xmlns:p14="http://schemas.microsoft.com/office/powerpoint/2010/main" xmlns="" val="725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11"/>
          <p:cNvPicPr>
            <a:picLocks noGrp="1" noChangeAspect="1"/>
          </p:cNvPicPr>
          <p:nvPr>
            <p:ph sz="quarter" idx="4"/>
          </p:nvPr>
        </p:nvPicPr>
        <p:blipFill>
          <a:blip r:embed="rId3" cstate="email">
            <a:extLst>
              <a:ext uri="{28A0092B-C50C-407E-A947-70E740481C1C}">
                <a14:useLocalDpi xmlns:a14="http://schemas.microsoft.com/office/drawing/2010/main" xmlns=""/>
              </a:ext>
            </a:extLst>
          </a:blip>
          <a:stretch>
            <a:fillRect/>
          </a:stretch>
        </p:blipFill>
        <p:spPr>
          <a:xfrm>
            <a:off x="4645025" y="2348881"/>
            <a:ext cx="4423072" cy="3317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el 1"/>
          <p:cNvSpPr>
            <a:spLocks noGrp="1"/>
          </p:cNvSpPr>
          <p:nvPr>
            <p:ph type="title"/>
          </p:nvPr>
        </p:nvSpPr>
        <p:spPr>
          <a:xfrm>
            <a:off x="385192" y="260648"/>
            <a:ext cx="8229600" cy="1143000"/>
          </a:xfrm>
        </p:spPr>
        <p:txBody>
          <a:bodyPr>
            <a:normAutofit fontScale="90000"/>
          </a:bodyPr>
          <a:lstStyle/>
          <a:p>
            <a:r>
              <a:rPr lang="de-DE" sz="3600" dirty="0"/>
              <a:t>Die Spuren der barocken Kurfürsten sind auch heute noch in Sachsen sichtbar</a:t>
            </a:r>
          </a:p>
        </p:txBody>
      </p:sp>
      <p:sp>
        <p:nvSpPr>
          <p:cNvPr id="3" name="Textplatzhalter 2"/>
          <p:cNvSpPr>
            <a:spLocks noGrp="1"/>
          </p:cNvSpPr>
          <p:nvPr>
            <p:ph type="body" idx="1"/>
          </p:nvPr>
        </p:nvSpPr>
        <p:spPr/>
        <p:txBody>
          <a:bodyPr/>
          <a:lstStyle/>
          <a:p>
            <a:r>
              <a:rPr lang="de-DE" dirty="0" smtClean="0"/>
              <a:t>August der Starke</a:t>
            </a:r>
            <a:endParaRPr lang="de-DE" dirty="0"/>
          </a:p>
        </p:txBody>
      </p:sp>
      <p:sp>
        <p:nvSpPr>
          <p:cNvPr id="4" name="Inhaltsplatzhalter 3"/>
          <p:cNvSpPr>
            <a:spLocks noGrp="1"/>
          </p:cNvSpPr>
          <p:nvPr>
            <p:ph sz="half" idx="2"/>
          </p:nvPr>
        </p:nvSpPr>
        <p:spPr>
          <a:xfrm>
            <a:off x="457200" y="2174875"/>
            <a:ext cx="4040188" cy="678061"/>
          </a:xfrm>
        </p:spPr>
        <p:txBody>
          <a:bodyPr>
            <a:normAutofit/>
          </a:bodyPr>
          <a:lstStyle/>
          <a:p>
            <a:pPr marL="0" indent="0">
              <a:buNone/>
            </a:pPr>
            <a:r>
              <a:rPr lang="de-DE" sz="1800" dirty="0" smtClean="0"/>
              <a:t>Zwinger in Dresden</a:t>
            </a:r>
            <a:endParaRPr lang="de-DE" sz="1800" dirty="0"/>
          </a:p>
        </p:txBody>
      </p:sp>
      <p:sp>
        <p:nvSpPr>
          <p:cNvPr id="5" name="Textplatzhalter 4"/>
          <p:cNvSpPr>
            <a:spLocks noGrp="1"/>
          </p:cNvSpPr>
          <p:nvPr>
            <p:ph type="body" sz="quarter" idx="3"/>
          </p:nvPr>
        </p:nvSpPr>
        <p:spPr/>
        <p:txBody>
          <a:bodyPr/>
          <a:lstStyle/>
          <a:p>
            <a:endParaRPr lang="de-DE"/>
          </a:p>
        </p:txBody>
      </p:sp>
      <p:sp>
        <p:nvSpPr>
          <p:cNvPr id="8" name="Textfeld 7"/>
          <p:cNvSpPr txBox="1"/>
          <p:nvPr/>
        </p:nvSpPr>
        <p:spPr>
          <a:xfrm>
            <a:off x="539552" y="3068960"/>
            <a:ext cx="3960440" cy="369332"/>
          </a:xfrm>
          <a:prstGeom prst="rect">
            <a:avLst/>
          </a:prstGeom>
          <a:noFill/>
        </p:spPr>
        <p:txBody>
          <a:bodyPr wrap="square" rtlCol="0">
            <a:spAutoFit/>
          </a:bodyPr>
          <a:lstStyle/>
          <a:p>
            <a:r>
              <a:rPr lang="de-DE" dirty="0" smtClean="0">
                <a:latin typeface="SKD NEU Baton Turbo" pitchFamily="34" charset="0"/>
              </a:rPr>
              <a:t>Japanisches Palais in Dresden</a:t>
            </a:r>
            <a:endParaRPr lang="de-DE" dirty="0">
              <a:latin typeface="SKD NEU Baton Turbo" pitchFamily="34" charset="0"/>
            </a:endParaRPr>
          </a:p>
        </p:txBody>
      </p:sp>
      <p:sp>
        <p:nvSpPr>
          <p:cNvPr id="9" name="Textfeld 8"/>
          <p:cNvSpPr txBox="1"/>
          <p:nvPr/>
        </p:nvSpPr>
        <p:spPr>
          <a:xfrm>
            <a:off x="539552" y="4005064"/>
            <a:ext cx="3960440" cy="369332"/>
          </a:xfrm>
          <a:prstGeom prst="rect">
            <a:avLst/>
          </a:prstGeom>
          <a:noFill/>
        </p:spPr>
        <p:txBody>
          <a:bodyPr wrap="square" rtlCol="0">
            <a:spAutoFit/>
          </a:bodyPr>
          <a:lstStyle/>
          <a:p>
            <a:r>
              <a:rPr lang="de-DE" dirty="0" smtClean="0">
                <a:latin typeface="SKD NEU Baton Turbo" pitchFamily="34" charset="0"/>
              </a:rPr>
              <a:t>Aufbau der Dresdner Neustadt</a:t>
            </a:r>
            <a:endParaRPr lang="de-DE" dirty="0">
              <a:latin typeface="SKD NEU Baton Turbo" pitchFamily="34" charset="0"/>
            </a:endParaRPr>
          </a:p>
        </p:txBody>
      </p:sp>
      <p:sp>
        <p:nvSpPr>
          <p:cNvPr id="10" name="Textfeld 9"/>
          <p:cNvSpPr txBox="1"/>
          <p:nvPr/>
        </p:nvSpPr>
        <p:spPr>
          <a:xfrm>
            <a:off x="539552" y="4869159"/>
            <a:ext cx="3528392" cy="646331"/>
          </a:xfrm>
          <a:prstGeom prst="rect">
            <a:avLst/>
          </a:prstGeom>
          <a:noFill/>
        </p:spPr>
        <p:txBody>
          <a:bodyPr wrap="square" rtlCol="0">
            <a:spAutoFit/>
          </a:bodyPr>
          <a:lstStyle/>
          <a:p>
            <a:r>
              <a:rPr lang="de-DE" dirty="0" smtClean="0">
                <a:latin typeface="SKD NEU Baton Turbo" pitchFamily="34" charset="0"/>
              </a:rPr>
              <a:t>Neu-Erfindung des Porzellans durch Johann Friedrich Böttger</a:t>
            </a:r>
            <a:endParaRPr lang="de-DE" dirty="0">
              <a:latin typeface="SKD NEU Baton Turbo" pitchFamily="34" charset="0"/>
            </a:endParaRPr>
          </a:p>
        </p:txBody>
      </p:sp>
      <p:pic>
        <p:nvPicPr>
          <p:cNvPr id="6" name="Grafik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189531" y="1856723"/>
            <a:ext cx="4931579" cy="34429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rot="556866">
            <a:off x="4499992" y="2529483"/>
            <a:ext cx="4301484" cy="32303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 name="Grafik 6"/>
          <p:cNvPicPr>
            <a:picLocks noChangeAspect="1"/>
          </p:cNvPicPr>
          <p:nvPr/>
        </p:nvPicPr>
        <p:blipFill>
          <a:blip r:embed="rId6" cstate="email">
            <a:extLst>
              <a:ext uri="{BEBA8EAE-BF5A-486C-A8C5-ECC9F3942E4B}">
                <a14:imgProps xmlns:a14="http://schemas.microsoft.com/office/drawing/2010/main" xmlns="">
                  <a14:imgLayer r:embed="rId7">
                    <a14:imgEffect>
                      <a14:backgroundRemoval t="0" b="100000" l="0" r="100000">
                        <a14:foregroundMark x1="70296" y1="7524" x2="70296" y2="7524"/>
                        <a14:foregroundMark x1="45177" y1="1619" x2="45177" y2="1619"/>
                        <a14:foregroundMark x1="46896" y1="4857" x2="46896" y2="4857"/>
                        <a14:foregroundMark x1="45177" y1="6095" x2="45177" y2="6095"/>
                        <a14:foregroundMark x1="44604" y1="8095" x2="44604" y2="8095"/>
                        <a14:foregroundMark x1="70583" y1="73905" x2="70583" y2="73905"/>
                        <a14:foregroundMark x1="62942" y1="72381" x2="62942" y2="72381"/>
                        <a14:foregroundMark x1="93123" y1="83619" x2="93123" y2="83619"/>
                        <a14:foregroundMark x1="71824" y1="92476" x2="71824" y2="92476"/>
                        <a14:foregroundMark x1="78892" y1="98095" x2="78892" y2="98095"/>
                        <a14:foregroundMark x1="65521" y1="95429" x2="65521" y2="95429"/>
                        <a14:foregroundMark x1="10220" y1="96286" x2="10220" y2="96286"/>
                        <a14:foregroundMark x1="73543" y1="7238" x2="73543" y2="7238"/>
                        <a14:foregroundMark x1="74403" y1="10190" x2="74403" y2="10190"/>
                        <a14:foregroundMark x1="27221" y1="96476" x2="27221" y2="96476"/>
                        <a14:foregroundMark x1="70678" y1="5524" x2="70678" y2="5524"/>
                        <a14:foregroundMark x1="74308" y1="10762" x2="74308" y2="10762"/>
                        <a14:foregroundMark x1="74785" y1="12381" x2="74785" y2="12381"/>
                        <a14:foregroundMark x1="45750" y1="10095" x2="45750" y2="10095"/>
                        <a14:foregroundMark x1="47278" y1="10476" x2="47278" y2="10476"/>
                        <a14:foregroundMark x1="48042" y1="10476" x2="48042" y2="10476"/>
                        <a14:foregroundMark x1="48711" y1="10286" x2="48711" y2="10286"/>
                        <a14:backgroundMark x1="58548" y1="26286" x2="58548" y2="26286"/>
                      </a14:backgroundRemoval>
                    </a14:imgEffect>
                  </a14:imgLayer>
                </a14:imgProps>
              </a:ext>
              <a:ext uri="{28A0092B-C50C-407E-A947-70E740481C1C}">
                <a14:useLocalDpi xmlns:a14="http://schemas.microsoft.com/office/drawing/2010/main" xmlns=""/>
              </a:ext>
            </a:extLst>
          </a:blip>
          <a:stretch>
            <a:fillRect/>
          </a:stretch>
        </p:blipFill>
        <p:spPr>
          <a:xfrm>
            <a:off x="4644008" y="1419290"/>
            <a:ext cx="4305453" cy="4317790"/>
          </a:xfrm>
          <a:prstGeom prst="rect">
            <a:avLst/>
          </a:prstGeom>
        </p:spPr>
      </p:pic>
    </p:spTree>
    <p:extLst>
      <p:ext uri="{BB962C8B-B14F-4D97-AF65-F5344CB8AC3E}">
        <p14:creationId xmlns:p14="http://schemas.microsoft.com/office/powerpoint/2010/main" xmlns="" val="233186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1000"/>
                                        <p:tgtEl>
                                          <p:spTgt spid="2052"/>
                                        </p:tgtEl>
                                      </p:cBhvr>
                                    </p:animEffect>
                                    <p:anim calcmode="lin" valueType="num">
                                      <p:cBhvr>
                                        <p:cTn id="43" dur="1000" fill="hold"/>
                                        <p:tgtEl>
                                          <p:spTgt spid="2052"/>
                                        </p:tgtEl>
                                        <p:attrNameLst>
                                          <p:attrName>ppt_x</p:attrName>
                                        </p:attrNameLst>
                                      </p:cBhvr>
                                      <p:tavLst>
                                        <p:tav tm="0">
                                          <p:val>
                                            <p:strVal val="#ppt_x"/>
                                          </p:val>
                                        </p:tav>
                                        <p:tav tm="100000">
                                          <p:val>
                                            <p:strVal val="#ppt_x"/>
                                          </p:val>
                                        </p:tav>
                                      </p:tavLst>
                                    </p:anim>
                                    <p:anim calcmode="lin" valueType="num">
                                      <p:cBhvr>
                                        <p:cTn id="4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t>Die Spuren der barocken Kurfürsten sind auch heute noch in Sachsen sichtbar</a:t>
            </a:r>
          </a:p>
        </p:txBody>
      </p:sp>
      <p:sp>
        <p:nvSpPr>
          <p:cNvPr id="3" name="Textplatzhalter 2"/>
          <p:cNvSpPr>
            <a:spLocks noGrp="1"/>
          </p:cNvSpPr>
          <p:nvPr>
            <p:ph type="body" idx="1"/>
          </p:nvPr>
        </p:nvSpPr>
        <p:spPr/>
        <p:txBody>
          <a:bodyPr/>
          <a:lstStyle/>
          <a:p>
            <a:r>
              <a:rPr lang="de-DE" dirty="0" smtClean="0"/>
              <a:t>August III.</a:t>
            </a:r>
            <a:endParaRPr lang="de-DE" dirty="0"/>
          </a:p>
        </p:txBody>
      </p:sp>
      <p:sp>
        <p:nvSpPr>
          <p:cNvPr id="5" name="Textplatzhalter 4"/>
          <p:cNvSpPr>
            <a:spLocks noGrp="1"/>
          </p:cNvSpPr>
          <p:nvPr>
            <p:ph type="body" sz="quarter" idx="3"/>
          </p:nvPr>
        </p:nvSpPr>
        <p:spPr/>
        <p:txBody>
          <a:bodyPr/>
          <a:lstStyle/>
          <a:p>
            <a:endParaRPr lang="de-DE"/>
          </a:p>
        </p:txBody>
      </p:sp>
      <p:pic>
        <p:nvPicPr>
          <p:cNvPr id="7170" name="Picture 2"/>
          <p:cNvPicPr>
            <a:picLocks noGrp="1" noChangeAspect="1" noChangeArrowheads="1"/>
          </p:cNvPicPr>
          <p:nvPr>
            <p:ph sz="quarter" idx="4"/>
          </p:nvPr>
        </p:nvPicPr>
        <p:blipFill>
          <a:blip r:embed="rId3" cstate="email">
            <a:extLst>
              <a:ext uri="{28A0092B-C50C-407E-A947-70E740481C1C}">
                <a14:useLocalDpi xmlns:a14="http://schemas.microsoft.com/office/drawing/2010/main" xmlns=""/>
              </a:ext>
            </a:extLst>
          </a:blip>
          <a:srcRect/>
          <a:stretch>
            <a:fillRect/>
          </a:stretch>
        </p:blipFill>
        <p:spPr bwMode="auto">
          <a:xfrm>
            <a:off x="4572000" y="1988840"/>
            <a:ext cx="4041775" cy="34948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feld 3"/>
          <p:cNvSpPr txBox="1"/>
          <p:nvPr/>
        </p:nvSpPr>
        <p:spPr>
          <a:xfrm>
            <a:off x="539552" y="2426122"/>
            <a:ext cx="3744416" cy="369332"/>
          </a:xfrm>
          <a:prstGeom prst="rect">
            <a:avLst/>
          </a:prstGeom>
          <a:noFill/>
        </p:spPr>
        <p:txBody>
          <a:bodyPr wrap="square" rtlCol="0">
            <a:spAutoFit/>
          </a:bodyPr>
          <a:lstStyle/>
          <a:p>
            <a:r>
              <a:rPr lang="de-DE" dirty="0" smtClean="0">
                <a:latin typeface="SKD NEU Baton Turbo"/>
              </a:rPr>
              <a:t>Katholische Hofkirche Dresden</a:t>
            </a:r>
            <a:endParaRPr lang="de-DE" dirty="0">
              <a:latin typeface="SKD NEU Baton Turbo"/>
            </a:endParaRPr>
          </a:p>
        </p:txBody>
      </p:sp>
      <p:sp>
        <p:nvSpPr>
          <p:cNvPr id="6" name="Textfeld 5"/>
          <p:cNvSpPr txBox="1"/>
          <p:nvPr/>
        </p:nvSpPr>
        <p:spPr>
          <a:xfrm>
            <a:off x="539552" y="3212976"/>
            <a:ext cx="3888432" cy="369332"/>
          </a:xfrm>
          <a:prstGeom prst="rect">
            <a:avLst/>
          </a:prstGeom>
          <a:noFill/>
        </p:spPr>
        <p:txBody>
          <a:bodyPr wrap="square" rtlCol="0">
            <a:spAutoFit/>
          </a:bodyPr>
          <a:lstStyle/>
          <a:p>
            <a:r>
              <a:rPr lang="de-DE" dirty="0" smtClean="0">
                <a:latin typeface="SKD NEU Baton Turbo"/>
              </a:rPr>
              <a:t>Schloss Hubertusburg </a:t>
            </a:r>
            <a:r>
              <a:rPr lang="de-DE" dirty="0" err="1" smtClean="0">
                <a:latin typeface="SKD NEU Baton Turbo"/>
              </a:rPr>
              <a:t>Wermsdorf</a:t>
            </a:r>
            <a:endParaRPr lang="de-DE" dirty="0">
              <a:latin typeface="SKD NEU Baton Turbo"/>
            </a:endParaRPr>
          </a:p>
        </p:txBody>
      </p:sp>
      <p:pic>
        <p:nvPicPr>
          <p:cNvPr id="9" name="Inhaltsplatzhalter 8"/>
          <p:cNvPicPr>
            <a:picLocks noGrp="1" noChangeAspect="1"/>
          </p:cNvPicPr>
          <p:nvPr>
            <p:ph sz="half" idx="2"/>
          </p:nvPr>
        </p:nvPicPr>
        <p:blipFill rotWithShape="1">
          <a:blip r:embed="rId4" cstate="email">
            <a:extLst>
              <a:ext uri="{28A0092B-C50C-407E-A947-70E740481C1C}">
                <a14:useLocalDpi xmlns:a14="http://schemas.microsoft.com/office/drawing/2010/main" xmlns=""/>
              </a:ext>
            </a:extLst>
          </a:blip>
          <a:srcRect/>
          <a:stretch/>
        </p:blipFill>
        <p:spPr>
          <a:xfrm rot="690688">
            <a:off x="4330396" y="1917902"/>
            <a:ext cx="4564206" cy="29594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148064" y="1412775"/>
            <a:ext cx="3677316" cy="50425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feld 6"/>
          <p:cNvSpPr txBox="1"/>
          <p:nvPr/>
        </p:nvSpPr>
        <p:spPr>
          <a:xfrm>
            <a:off x="539552" y="4126615"/>
            <a:ext cx="3456384" cy="923330"/>
          </a:xfrm>
          <a:prstGeom prst="rect">
            <a:avLst/>
          </a:prstGeom>
          <a:noFill/>
        </p:spPr>
        <p:txBody>
          <a:bodyPr wrap="square" rtlCol="0">
            <a:spAutoFit/>
          </a:bodyPr>
          <a:lstStyle/>
          <a:p>
            <a:r>
              <a:rPr lang="de-DE" dirty="0" smtClean="0">
                <a:latin typeface="SKD NEU Baton Turbo"/>
              </a:rPr>
              <a:t>Sammlung weltberühmter Gemälde – zu finden in der Gemäldegalerie Alte Meister</a:t>
            </a:r>
            <a:endParaRPr lang="de-DE" dirty="0">
              <a:latin typeface="SKD NEU Baton Turbo"/>
            </a:endParaRPr>
          </a:p>
        </p:txBody>
      </p:sp>
    </p:spTree>
    <p:extLst>
      <p:ext uri="{BB962C8B-B14F-4D97-AF65-F5344CB8AC3E}">
        <p14:creationId xmlns:p14="http://schemas.microsoft.com/office/powerpoint/2010/main" xmlns="" val="157283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Zusammenfassung</a:t>
            </a:r>
            <a:endParaRPr lang="de-DE" dirty="0"/>
          </a:p>
        </p:txBody>
      </p:sp>
      <p:sp>
        <p:nvSpPr>
          <p:cNvPr id="3" name="Inhaltsplatzhalter 2"/>
          <p:cNvSpPr>
            <a:spLocks noGrp="1"/>
          </p:cNvSpPr>
          <p:nvPr>
            <p:ph idx="1"/>
          </p:nvPr>
        </p:nvSpPr>
        <p:spPr/>
        <p:txBody>
          <a:bodyPr>
            <a:normAutofit/>
          </a:bodyPr>
          <a:lstStyle/>
          <a:p>
            <a:pPr>
              <a:buFontTx/>
              <a:buChar char="-"/>
            </a:pPr>
            <a:r>
              <a:rPr lang="de-DE" sz="2200" dirty="0" smtClean="0"/>
              <a:t>Begann </a:t>
            </a:r>
            <a:r>
              <a:rPr lang="de-DE" sz="2200" dirty="0"/>
              <a:t>Ende des 16. Jahrhunderts </a:t>
            </a:r>
            <a:r>
              <a:rPr lang="de-DE" sz="2200" dirty="0" smtClean="0"/>
              <a:t>und dauerte bis </a:t>
            </a:r>
            <a:r>
              <a:rPr lang="de-DE" sz="2200" dirty="0"/>
              <a:t>circa </a:t>
            </a:r>
            <a:r>
              <a:rPr lang="de-DE" sz="2200" dirty="0" smtClean="0"/>
              <a:t>1760/70</a:t>
            </a:r>
          </a:p>
          <a:p>
            <a:pPr>
              <a:buFontTx/>
              <a:buChar char="-"/>
            </a:pPr>
            <a:r>
              <a:rPr lang="de-DE" sz="2200" dirty="0" smtClean="0"/>
              <a:t>Barock nahm in Italien seinen Anfang und verbreitete sich als Epoche in ganz Europa</a:t>
            </a:r>
          </a:p>
          <a:p>
            <a:pPr>
              <a:buFontTx/>
              <a:buChar char="-"/>
            </a:pPr>
            <a:r>
              <a:rPr lang="de-DE" sz="2200" dirty="0" smtClean="0"/>
              <a:t>Barock zeigt sich in allen Formen von Kunst und Kultur z.B. Mode, Kunst oder Musik</a:t>
            </a:r>
          </a:p>
          <a:p>
            <a:pPr>
              <a:buFontTx/>
              <a:buChar char="-"/>
            </a:pPr>
            <a:r>
              <a:rPr lang="de-DE" sz="2200" dirty="0" smtClean="0"/>
              <a:t>Der bekannteste sächsische Herrscher des Barock war August der Starke</a:t>
            </a:r>
          </a:p>
          <a:p>
            <a:pPr>
              <a:buFontTx/>
              <a:buChar char="-"/>
            </a:pPr>
            <a:r>
              <a:rPr lang="de-DE" sz="2200" dirty="0" smtClean="0"/>
              <a:t>In Sachsen finden sich noch viele Zeugnisse des Barock </a:t>
            </a:r>
          </a:p>
          <a:p>
            <a:pPr>
              <a:buFontTx/>
              <a:buChar char="-"/>
            </a:pPr>
            <a:endParaRPr lang="de-DE" dirty="0" smtClean="0">
              <a:solidFill>
                <a:schemeClr val="tx1">
                  <a:lumMod val="65000"/>
                  <a:lumOff val="35000"/>
                </a:schemeClr>
              </a:solidFill>
            </a:endParaRPr>
          </a:p>
          <a:p>
            <a:pPr>
              <a:buFontTx/>
              <a:buChar char="-"/>
            </a:pPr>
            <a:endParaRPr lang="de-DE" dirty="0"/>
          </a:p>
        </p:txBody>
      </p:sp>
    </p:spTree>
    <p:extLst>
      <p:ext uri="{BB962C8B-B14F-4D97-AF65-F5344CB8AC3E}">
        <p14:creationId xmlns:p14="http://schemas.microsoft.com/office/powerpoint/2010/main" xmlns="" val="1693600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KD_Kreis_R_270mm_Office_Korall_sRGB.gif"/>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52147" y="-1323528"/>
            <a:ext cx="8010128" cy="8010128"/>
          </a:xfrm>
          <a:prstGeom prst="rect">
            <a:avLst/>
          </a:prstGeom>
        </p:spPr>
      </p:pic>
      <p:sp>
        <p:nvSpPr>
          <p:cNvPr id="2" name="Titel 1"/>
          <p:cNvSpPr>
            <a:spLocks noGrp="1"/>
          </p:cNvSpPr>
          <p:nvPr>
            <p:ph type="ctrTitle"/>
          </p:nvPr>
        </p:nvSpPr>
        <p:spPr>
          <a:xfrm>
            <a:off x="1091893" y="2132856"/>
            <a:ext cx="7530635" cy="1305979"/>
          </a:xfrm>
        </p:spPr>
        <p:txBody>
          <a:bodyPr>
            <a:normAutofit fontScale="90000"/>
          </a:bodyPr>
          <a:lstStyle/>
          <a:p>
            <a:r>
              <a:rPr lang="de-DE" sz="4300" dirty="0" smtClean="0">
                <a:solidFill>
                  <a:schemeClr val="bg2">
                    <a:lumMod val="90000"/>
                  </a:schemeClr>
                </a:solidFill>
                <a:latin typeface="SKD NEU Baton Turbo" pitchFamily="34" charset="0"/>
              </a:rPr>
              <a:t>Bildung und Vermittlung</a:t>
            </a:r>
            <a:br>
              <a:rPr lang="de-DE" sz="4300" dirty="0" smtClean="0">
                <a:solidFill>
                  <a:schemeClr val="bg2">
                    <a:lumMod val="90000"/>
                  </a:schemeClr>
                </a:solidFill>
                <a:latin typeface="SKD NEU Baton Turbo" pitchFamily="34" charset="0"/>
              </a:rPr>
            </a:br>
            <a:r>
              <a:rPr lang="de-DE" sz="4300" dirty="0" smtClean="0">
                <a:solidFill>
                  <a:schemeClr val="bg2">
                    <a:lumMod val="90000"/>
                  </a:schemeClr>
                </a:solidFill>
                <a:latin typeface="SKD NEU Baton Turbo" pitchFamily="34" charset="0"/>
              </a:rPr>
              <a:t>Lernort Residenzschloss</a:t>
            </a:r>
            <a:endParaRPr lang="de-DE" sz="4300" dirty="0">
              <a:solidFill>
                <a:schemeClr val="bg2">
                  <a:lumMod val="90000"/>
                </a:schemeClr>
              </a:solidFill>
              <a:latin typeface="SKD NEU Baton Turbo" pitchFamily="34" charset="0"/>
            </a:endParaRPr>
          </a:p>
        </p:txBody>
      </p:sp>
      <p:sp>
        <p:nvSpPr>
          <p:cNvPr id="3" name="Untertitel 2"/>
          <p:cNvSpPr>
            <a:spLocks noGrp="1"/>
          </p:cNvSpPr>
          <p:nvPr>
            <p:ph type="subTitle" idx="1"/>
          </p:nvPr>
        </p:nvSpPr>
        <p:spPr>
          <a:xfrm>
            <a:off x="395536" y="3501008"/>
            <a:ext cx="8496944" cy="2448272"/>
          </a:xfrm>
        </p:spPr>
        <p:txBody>
          <a:bodyPr>
            <a:normAutofit fontScale="85000" lnSpcReduction="20000"/>
          </a:bodyPr>
          <a:lstStyle/>
          <a:p>
            <a:pPr algn="l"/>
            <a:r>
              <a:rPr lang="de-DE" sz="1900" b="1" dirty="0" smtClean="0">
                <a:solidFill>
                  <a:schemeClr val="tx1"/>
                </a:solidFill>
                <a:latin typeface="SKD NEU Baton Turbo" pitchFamily="34" charset="0"/>
                <a:hlinkClick r:id="rId4"/>
              </a:rPr>
              <a:t>Dieses Thema ist auch als Kurs „Barock in Sachsen“ buchbar. </a:t>
            </a:r>
            <a:endParaRPr lang="de-DE" sz="1900" b="1" dirty="0" smtClean="0">
              <a:solidFill>
                <a:schemeClr val="tx1"/>
              </a:solidFill>
              <a:latin typeface="SKD NEU Baton Turbo" pitchFamily="34" charset="0"/>
            </a:endParaRPr>
          </a:p>
          <a:p>
            <a:pPr algn="l"/>
            <a:r>
              <a:rPr lang="de-DE" sz="1900" dirty="0" smtClean="0">
                <a:solidFill>
                  <a:schemeClr val="tx1"/>
                </a:solidFill>
                <a:latin typeface="SKD NEU Baton Turbo" pitchFamily="34" charset="0"/>
              </a:rPr>
              <a:t>Dauer 2 Stunden, </a:t>
            </a:r>
          </a:p>
          <a:p>
            <a:pPr algn="l"/>
            <a:r>
              <a:rPr lang="de-DE" sz="1900" dirty="0" smtClean="0">
                <a:solidFill>
                  <a:schemeClr val="tx1"/>
                </a:solidFill>
                <a:latin typeface="SKD NEU Baton Turbo" pitchFamily="34" charset="0"/>
              </a:rPr>
              <a:t>Kosten 2,00 € pro Schüler*in </a:t>
            </a:r>
          </a:p>
          <a:p>
            <a:pPr algn="l"/>
            <a:r>
              <a:rPr lang="de-DE" sz="1900" dirty="0" smtClean="0">
                <a:solidFill>
                  <a:schemeClr val="tx1"/>
                </a:solidFill>
                <a:latin typeface="SKD NEU Baton Turbo" pitchFamily="34" charset="0"/>
              </a:rPr>
              <a:t>geeignet für Klasse 7 bis 12</a:t>
            </a:r>
          </a:p>
          <a:p>
            <a:pPr algn="l"/>
            <a:r>
              <a:rPr lang="de-DE" sz="1900" dirty="0" smtClean="0">
                <a:solidFill>
                  <a:schemeClr val="tx1"/>
                </a:solidFill>
              </a:rPr>
              <a:t>Lehrplananbindung:  Kunst –  Barockplastik</a:t>
            </a:r>
          </a:p>
          <a:p>
            <a:pPr marL="2686050" indent="-2686050" algn="l"/>
            <a:r>
              <a:rPr lang="de-DE" sz="1900" dirty="0">
                <a:solidFill>
                  <a:schemeClr val="tx1"/>
                </a:solidFill>
              </a:rPr>
              <a:t>	</a:t>
            </a:r>
            <a:r>
              <a:rPr lang="de-DE" sz="1900" dirty="0" smtClean="0">
                <a:solidFill>
                  <a:schemeClr val="tx1"/>
                </a:solidFill>
                <a:latin typeface="SKD NEU Baton Turbo" pitchFamily="34" charset="0"/>
              </a:rPr>
              <a:t>Geschichte – Kulturelle Leistungen des Barock, Sachsen unter August dem Starken</a:t>
            </a:r>
          </a:p>
          <a:p>
            <a:pPr marL="2686050" indent="-2686050" algn="l"/>
            <a:endParaRPr lang="de-DE" sz="1900" dirty="0">
              <a:solidFill>
                <a:schemeClr val="tx1"/>
              </a:solidFill>
            </a:endParaRPr>
          </a:p>
          <a:p>
            <a:pPr marL="2686050" indent="-2686050" algn="l"/>
            <a:r>
              <a:rPr lang="de-DE" sz="1900" dirty="0" smtClean="0">
                <a:solidFill>
                  <a:schemeClr val="tx1"/>
                </a:solidFill>
                <a:latin typeface="SKD NEU Baton Turbo" pitchFamily="34" charset="0"/>
              </a:rPr>
              <a:t>Dieses und weiteres Bildmaterial finden Sie auch in unserer online </a:t>
            </a:r>
            <a:r>
              <a:rPr lang="de-DE" sz="1900" dirty="0" err="1" smtClean="0">
                <a:solidFill>
                  <a:schemeClr val="tx1"/>
                </a:solidFill>
                <a:latin typeface="SKD NEU Baton Turbo" pitchFamily="34" charset="0"/>
              </a:rPr>
              <a:t>collection</a:t>
            </a:r>
            <a:r>
              <a:rPr lang="de-DE" sz="1900" dirty="0" smtClean="0">
                <a:solidFill>
                  <a:schemeClr val="tx1"/>
                </a:solidFill>
                <a:latin typeface="SKD NEU Baton Turbo" pitchFamily="34" charset="0"/>
              </a:rPr>
              <a:t> unter </a:t>
            </a:r>
            <a:r>
              <a:rPr lang="de-DE" sz="1900" dirty="0" smtClean="0">
                <a:solidFill>
                  <a:schemeClr val="tx1"/>
                </a:solidFill>
                <a:latin typeface="SKD NEU Baton Turbo" pitchFamily="34" charset="0"/>
                <a:hlinkClick r:id="rId5"/>
              </a:rPr>
              <a:t>https://skd-online-collection.skd.museum/</a:t>
            </a:r>
            <a:endParaRPr lang="de-DE" sz="1900" dirty="0" smtClean="0">
              <a:solidFill>
                <a:schemeClr val="tx1"/>
              </a:solidFill>
              <a:latin typeface="SKD NEU Baton Turbo" pitchFamily="34" charset="0"/>
            </a:endParaRPr>
          </a:p>
          <a:p>
            <a:endParaRPr lang="de-DE" dirty="0">
              <a:solidFill>
                <a:schemeClr val="bg1"/>
              </a:solidFill>
              <a:latin typeface="SKD NEU Baton Turbo" pitchFamily="34" charset="0"/>
            </a:endParaRPr>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xmlns="" val="2382443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KD_Kreis_R_270mm_Office_Korall_sRGB.gif"/>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52147" y="-1323528"/>
            <a:ext cx="8010128" cy="8010128"/>
          </a:xfrm>
          <a:prstGeom prst="rect">
            <a:avLst/>
          </a:prstGeom>
        </p:spPr>
      </p:pic>
      <p:sp>
        <p:nvSpPr>
          <p:cNvPr id="2" name="Titel 1"/>
          <p:cNvSpPr>
            <a:spLocks noGrp="1"/>
          </p:cNvSpPr>
          <p:nvPr>
            <p:ph type="ctrTitle"/>
          </p:nvPr>
        </p:nvSpPr>
        <p:spPr>
          <a:xfrm>
            <a:off x="1089875" y="1924236"/>
            <a:ext cx="7772400" cy="1514599"/>
          </a:xfrm>
        </p:spPr>
        <p:txBody>
          <a:bodyPr>
            <a:normAutofit/>
          </a:bodyPr>
          <a:lstStyle/>
          <a:p>
            <a:r>
              <a:rPr lang="de-DE" sz="4300" dirty="0" smtClean="0">
                <a:solidFill>
                  <a:schemeClr val="bg2">
                    <a:lumMod val="90000"/>
                  </a:schemeClr>
                </a:solidFill>
                <a:latin typeface="SKD NEU Baton Turbo" pitchFamily="34" charset="0"/>
              </a:rPr>
              <a:t>Bildung und Vermittlung</a:t>
            </a:r>
            <a:br>
              <a:rPr lang="de-DE" sz="4300" dirty="0" smtClean="0">
                <a:solidFill>
                  <a:schemeClr val="bg2">
                    <a:lumMod val="90000"/>
                  </a:schemeClr>
                </a:solidFill>
                <a:latin typeface="SKD NEU Baton Turbo" pitchFamily="34" charset="0"/>
              </a:rPr>
            </a:br>
            <a:r>
              <a:rPr lang="de-DE" sz="4300" dirty="0" smtClean="0">
                <a:solidFill>
                  <a:schemeClr val="bg2">
                    <a:lumMod val="90000"/>
                  </a:schemeClr>
                </a:solidFill>
                <a:latin typeface="SKD NEU Baton Turbo" pitchFamily="34" charset="0"/>
              </a:rPr>
              <a:t>Lernort Residenzschloss</a:t>
            </a:r>
            <a:endParaRPr lang="de-DE" sz="4300" dirty="0">
              <a:solidFill>
                <a:schemeClr val="bg2">
                  <a:lumMod val="90000"/>
                </a:schemeClr>
              </a:solidFill>
              <a:latin typeface="SKD NEU Baton Turbo" pitchFamily="34" charset="0"/>
            </a:endParaRPr>
          </a:p>
        </p:txBody>
      </p:sp>
      <p:sp>
        <p:nvSpPr>
          <p:cNvPr id="3" name="Untertitel 2"/>
          <p:cNvSpPr>
            <a:spLocks noGrp="1"/>
          </p:cNvSpPr>
          <p:nvPr>
            <p:ph type="subTitle" idx="1"/>
          </p:nvPr>
        </p:nvSpPr>
        <p:spPr>
          <a:xfrm>
            <a:off x="395536" y="3501008"/>
            <a:ext cx="8496944" cy="2448272"/>
          </a:xfrm>
        </p:spPr>
        <p:txBody>
          <a:bodyPr>
            <a:normAutofit fontScale="92500" lnSpcReduction="10000"/>
          </a:bodyPr>
          <a:lstStyle/>
          <a:p>
            <a:pPr algn="l"/>
            <a:r>
              <a:rPr lang="de-DE" sz="1900" dirty="0" smtClean="0">
                <a:solidFill>
                  <a:schemeClr val="tx1"/>
                </a:solidFill>
                <a:latin typeface="SKD NEU Baton Turbo" pitchFamily="34" charset="0"/>
              </a:rPr>
              <a:t>Fotonachweis:</a:t>
            </a:r>
          </a:p>
          <a:p>
            <a:pPr algn="l"/>
            <a:r>
              <a:rPr lang="de-DE" sz="1050" dirty="0">
                <a:solidFill>
                  <a:schemeClr val="tx1"/>
                </a:solidFill>
              </a:rPr>
              <a:t>Angela </a:t>
            </a:r>
            <a:r>
              <a:rPr lang="de-DE" sz="1050" dirty="0" err="1">
                <a:solidFill>
                  <a:schemeClr val="tx1"/>
                </a:solidFill>
              </a:rPr>
              <a:t>Malschewski</a:t>
            </a:r>
            <a:r>
              <a:rPr lang="de-DE" sz="1050" dirty="0">
                <a:solidFill>
                  <a:schemeClr val="tx1"/>
                </a:solidFill>
              </a:rPr>
              <a:t> / MSU Museumsladen GmbH </a:t>
            </a:r>
            <a:r>
              <a:rPr lang="de-DE" sz="1050" dirty="0" smtClean="0">
                <a:solidFill>
                  <a:schemeClr val="tx1"/>
                </a:solidFill>
              </a:rPr>
              <a:t>: Hausmannsturm, Kunstakademie</a:t>
            </a:r>
          </a:p>
          <a:p>
            <a:pPr algn="l"/>
            <a:r>
              <a:rPr lang="de-DE" sz="1050" dirty="0" smtClean="0">
                <a:solidFill>
                  <a:schemeClr val="tx1"/>
                </a:solidFill>
              </a:rPr>
              <a:t>HC Krass: Paraderäume</a:t>
            </a:r>
          </a:p>
          <a:p>
            <a:pPr algn="l"/>
            <a:r>
              <a:rPr lang="de-DE" sz="1050" dirty="0" smtClean="0">
                <a:solidFill>
                  <a:schemeClr val="tx1"/>
                </a:solidFill>
              </a:rPr>
              <a:t>Simone Seifert: Zwinger</a:t>
            </a:r>
          </a:p>
          <a:p>
            <a:pPr algn="l"/>
            <a:r>
              <a:rPr lang="de-DE" sz="1050" dirty="0" smtClean="0">
                <a:solidFill>
                  <a:schemeClr val="tx1"/>
                </a:solidFill>
              </a:rPr>
              <a:t>SKD/ Rüstkammer: Kleidung August der Starke</a:t>
            </a:r>
          </a:p>
          <a:p>
            <a:pPr algn="l"/>
            <a:r>
              <a:rPr lang="de-DE" sz="1050" dirty="0" smtClean="0">
                <a:solidFill>
                  <a:schemeClr val="tx1"/>
                </a:solidFill>
              </a:rPr>
              <a:t>SKD/ Jürgen </a:t>
            </a:r>
            <a:r>
              <a:rPr lang="de-DE" sz="1050" dirty="0" err="1" smtClean="0">
                <a:solidFill>
                  <a:schemeClr val="tx1"/>
                </a:solidFill>
              </a:rPr>
              <a:t>Karpinski</a:t>
            </a:r>
            <a:r>
              <a:rPr lang="de-DE" sz="1050" dirty="0" smtClean="0">
                <a:solidFill>
                  <a:schemeClr val="tx1"/>
                </a:solidFill>
              </a:rPr>
              <a:t>: </a:t>
            </a:r>
            <a:r>
              <a:rPr lang="de-DE" sz="1050" dirty="0" err="1" smtClean="0">
                <a:solidFill>
                  <a:schemeClr val="tx1"/>
                </a:solidFill>
              </a:rPr>
              <a:t>Perlfigut</a:t>
            </a:r>
            <a:endParaRPr lang="de-DE" sz="1050" dirty="0" smtClean="0">
              <a:solidFill>
                <a:schemeClr val="tx1"/>
              </a:solidFill>
            </a:endParaRPr>
          </a:p>
          <a:p>
            <a:pPr algn="l"/>
            <a:r>
              <a:rPr lang="de-DE" sz="1050" dirty="0" smtClean="0">
                <a:solidFill>
                  <a:schemeClr val="tx1"/>
                </a:solidFill>
              </a:rPr>
              <a:t>SKD/ Klut: Rubens </a:t>
            </a:r>
            <a:r>
              <a:rPr lang="de-DE" sz="1050" dirty="0" err="1" smtClean="0">
                <a:solidFill>
                  <a:schemeClr val="tx1"/>
                </a:solidFill>
              </a:rPr>
              <a:t>Quos</a:t>
            </a:r>
            <a:r>
              <a:rPr lang="de-DE" sz="1050" dirty="0" smtClean="0">
                <a:solidFill>
                  <a:schemeClr val="tx1"/>
                </a:solidFill>
              </a:rPr>
              <a:t> Ego /August zu Pferde / Empfang des sächsischen Kurprinzen /Sixtinische Madonna /Abbildungen der sächsischen Kurfürsten /</a:t>
            </a:r>
            <a:r>
              <a:rPr lang="de-DE" sz="1050" dirty="0">
                <a:solidFill>
                  <a:schemeClr val="tx1"/>
                </a:solidFill>
              </a:rPr>
              <a:t>B</a:t>
            </a:r>
            <a:r>
              <a:rPr lang="de-DE" sz="1050" dirty="0" smtClean="0">
                <a:solidFill>
                  <a:schemeClr val="tx1"/>
                </a:solidFill>
              </a:rPr>
              <a:t>ernardo </a:t>
            </a:r>
            <a:r>
              <a:rPr lang="de-DE" sz="1050" dirty="0" err="1" smtClean="0">
                <a:solidFill>
                  <a:schemeClr val="tx1"/>
                </a:solidFill>
              </a:rPr>
              <a:t>Bellotto</a:t>
            </a:r>
            <a:r>
              <a:rPr lang="de-DE" sz="1050" dirty="0" smtClean="0">
                <a:solidFill>
                  <a:schemeClr val="tx1"/>
                </a:solidFill>
              </a:rPr>
              <a:t>/ Annibale Carracci </a:t>
            </a:r>
          </a:p>
          <a:p>
            <a:pPr algn="l"/>
            <a:r>
              <a:rPr lang="de-DE" sz="1050" dirty="0" smtClean="0">
                <a:solidFill>
                  <a:schemeClr val="tx1"/>
                </a:solidFill>
              </a:rPr>
              <a:t>SKD/ Marketing: Englische Treppe</a:t>
            </a:r>
          </a:p>
          <a:p>
            <a:pPr algn="l"/>
            <a:r>
              <a:rPr lang="de-DE" sz="1050" dirty="0" smtClean="0">
                <a:solidFill>
                  <a:schemeClr val="tx1"/>
                </a:solidFill>
              </a:rPr>
              <a:t>SKD/ E</a:t>
            </a:r>
            <a:r>
              <a:rPr lang="de-DE" sz="1050" dirty="0">
                <a:solidFill>
                  <a:schemeClr val="tx1"/>
                </a:solidFill>
              </a:rPr>
              <a:t>. Winkler: Japanisches Palais</a:t>
            </a:r>
          </a:p>
          <a:p>
            <a:pPr algn="l"/>
            <a:r>
              <a:rPr lang="de-DE" sz="1050" dirty="0">
                <a:solidFill>
                  <a:schemeClr val="tx1"/>
                </a:solidFill>
              </a:rPr>
              <a:t>Wikipedia: </a:t>
            </a:r>
            <a:r>
              <a:rPr lang="de-DE" sz="1050" dirty="0" smtClean="0">
                <a:solidFill>
                  <a:schemeClr val="tx1"/>
                </a:solidFill>
              </a:rPr>
              <a:t>Balthasar </a:t>
            </a:r>
            <a:r>
              <a:rPr lang="de-DE" sz="1050" dirty="0" err="1" smtClean="0">
                <a:solidFill>
                  <a:schemeClr val="tx1"/>
                </a:solidFill>
              </a:rPr>
              <a:t>Permoser</a:t>
            </a:r>
            <a:endParaRPr lang="de-DE" sz="1050" dirty="0" smtClean="0">
              <a:solidFill>
                <a:schemeClr val="tx1"/>
              </a:solidFill>
            </a:endParaRPr>
          </a:p>
          <a:p>
            <a:pPr algn="l"/>
            <a:r>
              <a:rPr lang="de-DE" sz="1050" dirty="0" smtClean="0">
                <a:solidFill>
                  <a:schemeClr val="tx1"/>
                </a:solidFill>
              </a:rPr>
              <a:t>Wikipedia/ Patrick Ribeiro: Luftbildaufnahme Großer Garten </a:t>
            </a:r>
            <a:endParaRPr lang="de-DE" sz="1050" dirty="0">
              <a:solidFill>
                <a:schemeClr val="tx1"/>
              </a:solidFill>
            </a:endParaRPr>
          </a:p>
          <a:p>
            <a:pPr algn="l"/>
            <a:r>
              <a:rPr lang="de-DE" sz="1050" dirty="0" smtClean="0">
                <a:solidFill>
                  <a:schemeClr val="tx1"/>
                </a:solidFill>
              </a:rPr>
              <a:t>Wolfgang Schmidt: Luftbild Schloss Hubertusburg</a:t>
            </a:r>
          </a:p>
          <a:p>
            <a:endParaRPr lang="de-DE" dirty="0">
              <a:solidFill>
                <a:schemeClr val="bg1"/>
              </a:solidFill>
              <a:latin typeface="SKD NEU Baton Turbo" pitchFamily="34" charset="0"/>
            </a:endParaRPr>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xmlns="" val="2382443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Barock </a:t>
            </a:r>
            <a:endParaRPr lang="de-DE" dirty="0"/>
          </a:p>
        </p:txBody>
      </p:sp>
      <p:sp>
        <p:nvSpPr>
          <p:cNvPr id="5" name="Textplatzhalter 4"/>
          <p:cNvSpPr>
            <a:spLocks noGrp="1"/>
          </p:cNvSpPr>
          <p:nvPr>
            <p:ph type="body" idx="1"/>
          </p:nvPr>
        </p:nvSpPr>
        <p:spPr>
          <a:xfrm>
            <a:off x="683568" y="620688"/>
            <a:ext cx="7772400" cy="1500187"/>
          </a:xfrm>
        </p:spPr>
        <p:txBody>
          <a:bodyPr/>
          <a:lstStyle/>
          <a:p>
            <a:r>
              <a:rPr lang="de-DE" dirty="0" smtClean="0">
                <a:solidFill>
                  <a:schemeClr val="tx1">
                    <a:lumMod val="65000"/>
                    <a:lumOff val="35000"/>
                  </a:schemeClr>
                </a:solidFill>
              </a:rPr>
              <a:t>Barock ist eine Epoche der europäischen Kunstgeschichte, die Ende des 16. Jahrhunderts begann und bis circa 1760/70 andauerte. </a:t>
            </a:r>
            <a:endParaRPr lang="de-DE" dirty="0">
              <a:solidFill>
                <a:schemeClr val="tx1">
                  <a:lumMod val="65000"/>
                  <a:lumOff val="35000"/>
                </a:schemeClr>
              </a:solidFill>
            </a:endParaRPr>
          </a:p>
        </p:txBody>
      </p:sp>
      <p:sp>
        <p:nvSpPr>
          <p:cNvPr id="6" name="Textfeld 5"/>
          <p:cNvSpPr txBox="1"/>
          <p:nvPr/>
        </p:nvSpPr>
        <p:spPr>
          <a:xfrm>
            <a:off x="4283968" y="5013176"/>
            <a:ext cx="4392488" cy="369332"/>
          </a:xfrm>
          <a:prstGeom prst="rect">
            <a:avLst/>
          </a:prstGeom>
          <a:noFill/>
        </p:spPr>
        <p:txBody>
          <a:bodyPr wrap="square" rtlCol="0">
            <a:spAutoFit/>
          </a:bodyPr>
          <a:lstStyle/>
          <a:p>
            <a:r>
              <a:rPr lang="de-DE" dirty="0" smtClean="0"/>
              <a:t>Schauen wir uns an, was das bedeutet!</a:t>
            </a:r>
            <a:endParaRPr lang="de-DE" dirty="0"/>
          </a:p>
        </p:txBody>
      </p:sp>
    </p:spTree>
    <p:extLst>
      <p:ext uri="{BB962C8B-B14F-4D97-AF65-F5344CB8AC3E}">
        <p14:creationId xmlns:p14="http://schemas.microsoft.com/office/powerpoint/2010/main" xmlns="" val="291266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104 0.08449 L 0.00104 0.33449 " pathEditMode="relative" rAng="0" ptsTypes="AA">
                                      <p:cBhvr>
                                        <p:cTn id="6" dur="2000" fill="hold"/>
                                        <p:tgtEl>
                                          <p:spTgt spid="5">
                                            <p:txEl>
                                              <p:pRg st="0" end="0"/>
                                            </p:txEl>
                                          </p:spTgt>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25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764704"/>
            <a:ext cx="7772400" cy="1362075"/>
          </a:xfrm>
        </p:spPr>
        <p:txBody>
          <a:bodyPr/>
          <a:lstStyle/>
          <a:p>
            <a:r>
              <a:rPr lang="de-DE" dirty="0" smtClean="0"/>
              <a:t>Der Begriff </a:t>
            </a:r>
            <a:r>
              <a:rPr lang="de-DE" i="1" dirty="0" smtClean="0"/>
              <a:t>Barock …</a:t>
            </a:r>
            <a:endParaRPr lang="de-DE" i="1" dirty="0"/>
          </a:p>
        </p:txBody>
      </p:sp>
      <p:sp>
        <p:nvSpPr>
          <p:cNvPr id="3" name="Textplatzhalter 2"/>
          <p:cNvSpPr>
            <a:spLocks noGrp="1"/>
          </p:cNvSpPr>
          <p:nvPr>
            <p:ph type="body" idx="1"/>
          </p:nvPr>
        </p:nvSpPr>
        <p:spPr>
          <a:xfrm>
            <a:off x="899592" y="1700809"/>
            <a:ext cx="7556376" cy="1440160"/>
          </a:xfrm>
        </p:spPr>
        <p:txBody>
          <a:bodyPr/>
          <a:lstStyle/>
          <a:p>
            <a:r>
              <a:rPr lang="de-DE" dirty="0" smtClean="0">
                <a:solidFill>
                  <a:schemeClr val="tx1">
                    <a:lumMod val="65000"/>
                    <a:lumOff val="35000"/>
                  </a:schemeClr>
                </a:solidFill>
              </a:rPr>
              <a:t>… stammt aus der portugiesischen Sprache. </a:t>
            </a:r>
            <a:r>
              <a:rPr lang="de-DE" i="1" dirty="0" err="1" smtClean="0">
                <a:solidFill>
                  <a:schemeClr val="tx1">
                    <a:lumMod val="65000"/>
                    <a:lumOff val="35000"/>
                  </a:schemeClr>
                </a:solidFill>
              </a:rPr>
              <a:t>Barroco</a:t>
            </a:r>
            <a:r>
              <a:rPr lang="de-DE" i="1" dirty="0" smtClean="0">
                <a:solidFill>
                  <a:schemeClr val="tx1">
                    <a:lumMod val="65000"/>
                    <a:lumOff val="35000"/>
                  </a:schemeClr>
                </a:solidFill>
              </a:rPr>
              <a:t> </a:t>
            </a:r>
            <a:r>
              <a:rPr lang="de-DE" dirty="0" smtClean="0">
                <a:solidFill>
                  <a:schemeClr val="tx1">
                    <a:lumMod val="65000"/>
                    <a:lumOff val="35000"/>
                  </a:schemeClr>
                </a:solidFill>
              </a:rPr>
              <a:t>nannte man  unregelmäßig geformte Perlen. Es bedeutet „schief“ oder „ungleichmäßig“</a:t>
            </a:r>
            <a:endParaRPr lang="de-DE" dirty="0">
              <a:solidFill>
                <a:schemeClr val="tx1">
                  <a:lumMod val="65000"/>
                  <a:lumOff val="35000"/>
                </a:schemeClr>
              </a:solidFill>
            </a:endParaRPr>
          </a:p>
        </p:txBody>
      </p:sp>
    </p:spTree>
    <p:extLst>
      <p:ext uri="{BB962C8B-B14F-4D97-AF65-F5344CB8AC3E}">
        <p14:creationId xmlns:p14="http://schemas.microsoft.com/office/powerpoint/2010/main" xmlns="" val="2616237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sp>
        <p:nvSpPr>
          <p:cNvPr id="4" name="Titel 3"/>
          <p:cNvSpPr>
            <a:spLocks noGrp="1"/>
          </p:cNvSpPr>
          <p:nvPr>
            <p:ph type="title"/>
          </p:nvPr>
        </p:nvSpPr>
        <p:spPr>
          <a:xfrm>
            <a:off x="457200" y="273050"/>
            <a:ext cx="3008313" cy="1787798"/>
          </a:xfrm>
        </p:spPr>
        <p:txBody>
          <a:bodyPr>
            <a:normAutofit fontScale="90000"/>
          </a:bodyPr>
          <a:lstStyle/>
          <a:p>
            <a:r>
              <a:rPr lang="de-DE" dirty="0" smtClean="0"/>
              <a:t>Fröhlicher Winzer</a:t>
            </a:r>
            <a:br>
              <a:rPr lang="de-DE" dirty="0" smtClean="0"/>
            </a:br>
            <a:r>
              <a:rPr lang="de-DE" dirty="0"/>
              <a:t/>
            </a:r>
            <a:br>
              <a:rPr lang="de-DE" dirty="0"/>
            </a:br>
            <a:r>
              <a:rPr lang="de-DE" dirty="0" smtClean="0"/>
              <a:t>im </a:t>
            </a:r>
            <a:r>
              <a:rPr lang="de-DE" dirty="0" smtClean="0">
                <a:solidFill>
                  <a:schemeClr val="accent3">
                    <a:lumMod val="75000"/>
                  </a:schemeClr>
                </a:solidFill>
              </a:rPr>
              <a:t>Neuen Grünen Gewölbe </a:t>
            </a:r>
            <a:r>
              <a:rPr lang="de-DE" b="0" dirty="0" smtClean="0"/>
              <a:t>im Residenzschloss</a:t>
            </a:r>
            <a:r>
              <a:rPr lang="de-DE" dirty="0"/>
              <a:t/>
            </a:r>
            <a:br>
              <a:rPr lang="de-DE" dirty="0"/>
            </a:br>
            <a:endParaRPr lang="de-DE" dirty="0"/>
          </a:p>
        </p:txBody>
      </p:sp>
      <p:pic>
        <p:nvPicPr>
          <p:cNvPr id="6146" name="Picture 2"/>
          <p:cNvPicPr>
            <a:picLocks noChangeAspect="1" noChangeArrowheads="1"/>
          </p:cNvPicPr>
          <p:nvPr/>
        </p:nvPicPr>
        <p:blipFill rotWithShape="1">
          <a:blip r:embed="rId3" cstate="email">
            <a:extLst>
              <a:ext uri="{BEBA8EAE-BF5A-486C-A8C5-ECC9F3942E4B}">
                <a14:imgProps xmlns:a14="http://schemas.microsoft.com/office/drawing/2010/main" xmlns="">
                  <a14:imgLayer r:embed="rId4">
                    <a14:imgEffect>
                      <a14:backgroundRemoval t="24165" b="84131" l="5174" r="46896">
                        <a14:backgroundMark x1="6397" y1="71604" x2="18156" y2="79454"/>
                        <a14:backgroundMark x1="32267" y1="39755" x2="31703" y2="39755"/>
                        <a14:backgroundMark x1="32267" y1="37639" x2="32267" y2="37639"/>
                        <a14:backgroundMark x1="35183" y1="54065" x2="35183" y2="54065"/>
                        <a14:backgroundMark x1="31138" y1="36581" x2="31138" y2="36581"/>
                        <a14:backgroundMark x1="24083" y1="44321" x2="24083" y2="44321"/>
                      </a14:backgroundRemoval>
                    </a14:imgEffect>
                  </a14:imgLayer>
                </a14:imgProps>
              </a:ext>
              <a:ext uri="{28A0092B-C50C-407E-A947-70E740481C1C}">
                <a14:useLocalDpi xmlns:a14="http://schemas.microsoft.com/office/drawing/2010/main" xmlns=""/>
              </a:ext>
            </a:extLst>
          </a:blip>
          <a:srcRect/>
          <a:stretch/>
        </p:blipFill>
        <p:spPr bwMode="auto">
          <a:xfrm>
            <a:off x="3491880" y="-1467544"/>
            <a:ext cx="7128792" cy="7981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platzhalter 5"/>
          <p:cNvSpPr>
            <a:spLocks noGrp="1"/>
          </p:cNvSpPr>
          <p:nvPr>
            <p:ph type="body" sz="half" idx="2"/>
          </p:nvPr>
        </p:nvSpPr>
        <p:spPr>
          <a:xfrm>
            <a:off x="467544" y="2636912"/>
            <a:ext cx="3008313" cy="648072"/>
          </a:xfrm>
        </p:spPr>
        <p:txBody>
          <a:bodyPr/>
          <a:lstStyle/>
          <a:p>
            <a:r>
              <a:rPr lang="de-DE" dirty="0" smtClean="0">
                <a:solidFill>
                  <a:schemeClr val="tx2"/>
                </a:solidFill>
              </a:rPr>
              <a:t>Zähle die „barocken“ Perlen, die verwendet wurden!</a:t>
            </a:r>
            <a:endParaRPr lang="de-DE" dirty="0">
              <a:solidFill>
                <a:schemeClr val="tx2"/>
              </a:solidFill>
            </a:endParaRPr>
          </a:p>
        </p:txBody>
      </p:sp>
      <p:pic>
        <p:nvPicPr>
          <p:cNvPr id="3074" name="img404803" descr="2df19b8a-53c6-4205-8a42-d8c6b706151b"/>
          <p:cNvPicPr>
            <a:picLocks noChangeAspect="1" noChangeArrowheads="1"/>
          </p:cNvPicPr>
          <p:nvPr/>
        </p:nvPicPr>
        <p:blipFill>
          <a:blip r:embed="rId5" cstate="print"/>
          <a:srcRect/>
          <a:stretch>
            <a:fillRect/>
          </a:stretch>
        </p:blipFill>
        <p:spPr bwMode="auto">
          <a:xfrm>
            <a:off x="467544" y="2276872"/>
            <a:ext cx="266700" cy="381000"/>
          </a:xfrm>
          <a:prstGeom prst="rect">
            <a:avLst/>
          </a:prstGeom>
          <a:noFill/>
          <a:ln w="9525">
            <a:noFill/>
            <a:miter lim="800000"/>
            <a:headEnd/>
            <a:tailEnd/>
          </a:ln>
        </p:spPr>
      </p:pic>
    </p:spTree>
    <p:extLst>
      <p:ext uri="{BB962C8B-B14F-4D97-AF65-F5344CB8AC3E}">
        <p14:creationId xmlns:p14="http://schemas.microsoft.com/office/powerpoint/2010/main" xmlns="" val="163169412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Barock </a:t>
            </a:r>
            <a:endParaRPr lang="de-DE" dirty="0"/>
          </a:p>
        </p:txBody>
      </p:sp>
      <p:sp>
        <p:nvSpPr>
          <p:cNvPr id="5" name="Textplatzhalter 4"/>
          <p:cNvSpPr>
            <a:spLocks noGrp="1"/>
          </p:cNvSpPr>
          <p:nvPr>
            <p:ph type="body" idx="1"/>
          </p:nvPr>
        </p:nvSpPr>
        <p:spPr>
          <a:xfrm>
            <a:off x="683568" y="620688"/>
            <a:ext cx="7772400" cy="1500187"/>
          </a:xfrm>
        </p:spPr>
        <p:txBody>
          <a:bodyPr/>
          <a:lstStyle/>
          <a:p>
            <a:r>
              <a:rPr lang="de-DE" dirty="0" smtClean="0">
                <a:solidFill>
                  <a:schemeClr val="tx1">
                    <a:lumMod val="65000"/>
                    <a:lumOff val="35000"/>
                  </a:schemeClr>
                </a:solidFill>
              </a:rPr>
              <a:t>Barock ist eine </a:t>
            </a:r>
            <a:r>
              <a:rPr lang="de-DE" dirty="0" smtClean="0">
                <a:solidFill>
                  <a:schemeClr val="bg1"/>
                </a:solidFill>
              </a:rPr>
              <a:t>Epoche der europäischen Kunst</a:t>
            </a:r>
          </a:p>
          <a:p>
            <a:r>
              <a:rPr lang="de-DE" dirty="0" smtClean="0">
                <a:solidFill>
                  <a:schemeClr val="tx1">
                    <a:lumMod val="65000"/>
                    <a:lumOff val="35000"/>
                  </a:schemeClr>
                </a:solidFill>
              </a:rPr>
              <a:t>die Ende des 16. Jahrhunderts begann und bis circa 1760/70 andauerte. </a:t>
            </a:r>
            <a:endParaRPr lang="de-DE" dirty="0">
              <a:solidFill>
                <a:schemeClr val="tx1">
                  <a:lumMod val="65000"/>
                  <a:lumOff val="35000"/>
                </a:schemeClr>
              </a:solidFill>
            </a:endParaRPr>
          </a:p>
        </p:txBody>
      </p:sp>
      <p:sp>
        <p:nvSpPr>
          <p:cNvPr id="3" name="Textfeld 2"/>
          <p:cNvSpPr txBox="1"/>
          <p:nvPr/>
        </p:nvSpPr>
        <p:spPr>
          <a:xfrm>
            <a:off x="2483768" y="1012666"/>
            <a:ext cx="4608512" cy="400110"/>
          </a:xfrm>
          <a:prstGeom prst="rect">
            <a:avLst/>
          </a:prstGeom>
          <a:noFill/>
        </p:spPr>
        <p:txBody>
          <a:bodyPr wrap="square" rtlCol="0">
            <a:spAutoFit/>
          </a:bodyPr>
          <a:lstStyle/>
          <a:p>
            <a:r>
              <a:rPr lang="de-DE" sz="2000" b="1" dirty="0" smtClean="0">
                <a:solidFill>
                  <a:srgbClr val="C00000"/>
                </a:solidFill>
              </a:rPr>
              <a:t>Epoche der europäischen Kunstgeschichte</a:t>
            </a:r>
            <a:endParaRPr lang="de-DE" sz="2000" b="1" dirty="0">
              <a:solidFill>
                <a:srgbClr val="C00000"/>
              </a:solidFill>
            </a:endParaRPr>
          </a:p>
        </p:txBody>
      </p:sp>
    </p:spTree>
    <p:extLst>
      <p:ext uri="{BB962C8B-B14F-4D97-AF65-F5344CB8AC3E}">
        <p14:creationId xmlns:p14="http://schemas.microsoft.com/office/powerpoint/2010/main" xmlns="" val="13221722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4.81481E-6 L -3.88889E-6 0.25 " pathEditMode="relative" rAng="0" ptsTypes="AA">
                                      <p:cBhvr>
                                        <p:cTn id="6" dur="2000" fill="hold"/>
                                        <p:tgtEl>
                                          <p:spTgt spid="3">
                                            <p:txEl>
                                              <p:pRg st="0" end="0"/>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europakarte"/>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29503" y="1300439"/>
            <a:ext cx="5394176" cy="53941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feld 2"/>
          <p:cNvSpPr txBox="1"/>
          <p:nvPr/>
        </p:nvSpPr>
        <p:spPr>
          <a:xfrm>
            <a:off x="5004048" y="3258863"/>
            <a:ext cx="3744416" cy="369332"/>
          </a:xfrm>
          <a:prstGeom prst="rect">
            <a:avLst/>
          </a:prstGeom>
          <a:noFill/>
        </p:spPr>
        <p:txBody>
          <a:bodyPr wrap="square" rtlCol="0">
            <a:spAutoFit/>
          </a:bodyPr>
          <a:lstStyle/>
          <a:p>
            <a:r>
              <a:rPr lang="de-DE" dirty="0" smtClean="0"/>
              <a:t>Wie kam er nach Deutschland?</a:t>
            </a:r>
            <a:endParaRPr lang="de-DE" dirty="0"/>
          </a:p>
        </p:txBody>
      </p:sp>
      <p:sp>
        <p:nvSpPr>
          <p:cNvPr id="2" name="Titel 1"/>
          <p:cNvSpPr>
            <a:spLocks noGrp="1"/>
          </p:cNvSpPr>
          <p:nvPr>
            <p:ph type="title"/>
          </p:nvPr>
        </p:nvSpPr>
        <p:spPr/>
        <p:txBody>
          <a:bodyPr>
            <a:normAutofit fontScale="90000"/>
          </a:bodyPr>
          <a:lstStyle/>
          <a:p>
            <a:r>
              <a:rPr lang="de-DE" dirty="0" smtClean="0"/>
              <a:t>Aus Italien kommend, verbreitete sich der Barock in ganz Europa</a:t>
            </a:r>
            <a:endParaRPr lang="de-DE" dirty="0"/>
          </a:p>
        </p:txBody>
      </p:sp>
      <p:sp>
        <p:nvSpPr>
          <p:cNvPr id="4" name="Eingekerbter Pfeil nach rechts 3"/>
          <p:cNvSpPr/>
          <p:nvPr/>
        </p:nvSpPr>
        <p:spPr>
          <a:xfrm rot="16441211">
            <a:off x="2312366" y="5086739"/>
            <a:ext cx="909754" cy="36004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332048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75" fill="hold">
                                          <p:stCondLst>
                                            <p:cond delay="0"/>
                                          </p:stCondLst>
                                        </p:cTn>
                                        <p:tgtEl>
                                          <p:spTgt spid="3"/>
                                        </p:tgtEl>
                                        <p:attrNameLst>
                                          <p:attrName>r</p:attrName>
                                        </p:attrNameLst>
                                      </p:cBhvr>
                                    </p:animRot>
                                    <p:animRot by="-240000">
                                      <p:cBhvr>
                                        <p:cTn id="7" dur="150" fill="hold">
                                          <p:stCondLst>
                                            <p:cond delay="150"/>
                                          </p:stCondLst>
                                        </p:cTn>
                                        <p:tgtEl>
                                          <p:spTgt spid="3"/>
                                        </p:tgtEl>
                                        <p:attrNameLst>
                                          <p:attrName>r</p:attrName>
                                        </p:attrNameLst>
                                      </p:cBhvr>
                                    </p:animRot>
                                    <p:animRot by="240000">
                                      <p:cBhvr>
                                        <p:cTn id="8" dur="150" fill="hold">
                                          <p:stCondLst>
                                            <p:cond delay="300"/>
                                          </p:stCondLst>
                                        </p:cTn>
                                        <p:tgtEl>
                                          <p:spTgt spid="3"/>
                                        </p:tgtEl>
                                        <p:attrNameLst>
                                          <p:attrName>r</p:attrName>
                                        </p:attrNameLst>
                                      </p:cBhvr>
                                    </p:animRot>
                                    <p:animRot by="-240000">
                                      <p:cBhvr>
                                        <p:cTn id="9" dur="150" fill="hold">
                                          <p:stCondLst>
                                            <p:cond delay="450"/>
                                          </p:stCondLst>
                                        </p:cTn>
                                        <p:tgtEl>
                                          <p:spTgt spid="3"/>
                                        </p:tgtEl>
                                        <p:attrNameLst>
                                          <p:attrName>r</p:attrName>
                                        </p:attrNameLst>
                                      </p:cBhvr>
                                    </p:animRot>
                                    <p:animRot by="120000">
                                      <p:cBhvr>
                                        <p:cTn id="10" dur="150" fill="hold">
                                          <p:stCondLst>
                                            <p:cond delay="6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p:stCondLst>
                              <p:cond delay="2000"/>
                            </p:stCondLst>
                            <p:childTnLst>
                              <p:par>
                                <p:cTn id="23" presetID="53" presetClass="entr" presetSubtype="16" fill="hold" grpId="2"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3600" dirty="0" smtClean="0"/>
              <a:t>Wie kam Barock nach Deutschland? </a:t>
            </a:r>
            <a:endParaRPr lang="de-DE" sz="3600" dirty="0"/>
          </a:p>
        </p:txBody>
      </p:sp>
      <p:sp>
        <p:nvSpPr>
          <p:cNvPr id="4" name="Inhaltsplatzhalter 3"/>
          <p:cNvSpPr>
            <a:spLocks noGrp="1"/>
          </p:cNvSpPr>
          <p:nvPr>
            <p:ph sz="half" idx="1"/>
          </p:nvPr>
        </p:nvSpPr>
        <p:spPr/>
        <p:txBody>
          <a:bodyPr/>
          <a:lstStyle/>
          <a:p>
            <a:pPr marL="0" indent="0">
              <a:buNone/>
            </a:pPr>
            <a:r>
              <a:rPr lang="de-DE" dirty="0" smtClean="0"/>
              <a:t>Kavalierstouren der Adeligen an europäische Höfe</a:t>
            </a:r>
          </a:p>
          <a:p>
            <a:pPr marL="0" indent="0">
              <a:buNone/>
            </a:pPr>
            <a:endParaRPr lang="de-DE" dirty="0"/>
          </a:p>
        </p:txBody>
      </p:sp>
      <p:pic>
        <p:nvPicPr>
          <p:cNvPr id="2" name="Inhaltsplatzhalter 1"/>
          <p:cNvPicPr>
            <a:picLocks noGrp="1" noChangeAspect="1"/>
          </p:cNvPicPr>
          <p:nvPr>
            <p:ph sz="half" idx="2"/>
          </p:nvPr>
        </p:nvPicPr>
        <p:blipFill rotWithShape="1">
          <a:blip r:embed="rId3" cstate="email">
            <a:extLst>
              <a:ext uri="{28A0092B-C50C-407E-A947-70E740481C1C}">
                <a14:useLocalDpi xmlns:a14="http://schemas.microsoft.com/office/drawing/2010/main" xmlns=""/>
              </a:ext>
            </a:extLst>
          </a:blip>
          <a:srcRect/>
          <a:stretch/>
        </p:blipFill>
        <p:spPr>
          <a:xfrm>
            <a:off x="4139952" y="1355090"/>
            <a:ext cx="4546848" cy="3582670"/>
          </a:xfrm>
        </p:spPr>
      </p:pic>
      <p:sp>
        <p:nvSpPr>
          <p:cNvPr id="5" name="Textfeld 4"/>
          <p:cNvSpPr txBox="1"/>
          <p:nvPr/>
        </p:nvSpPr>
        <p:spPr>
          <a:xfrm>
            <a:off x="251575" y="3284984"/>
            <a:ext cx="3600345" cy="2246769"/>
          </a:xfrm>
          <a:prstGeom prst="rect">
            <a:avLst/>
          </a:prstGeom>
          <a:noFill/>
        </p:spPr>
        <p:txBody>
          <a:bodyPr wrap="square" rtlCol="0">
            <a:spAutoFit/>
          </a:bodyPr>
          <a:lstStyle/>
          <a:p>
            <a:r>
              <a:rPr lang="de-DE" sz="1400" dirty="0" smtClean="0">
                <a:solidFill>
                  <a:schemeClr val="tx2"/>
                </a:solidFill>
                <a:latin typeface="SKD NEU Baton Turbo"/>
              </a:rPr>
              <a:t>Hier </a:t>
            </a:r>
            <a:r>
              <a:rPr lang="de-DE" sz="1400" dirty="0" smtClean="0">
                <a:solidFill>
                  <a:schemeClr val="tx2"/>
                </a:solidFill>
                <a:latin typeface="SKD NEU Baton Turbo"/>
              </a:rPr>
              <a:t>siehst du den Empfang des späteren Königs  August III. von Polen beim König Ludwig XIV. von Frankreich im Jahr 1714.</a:t>
            </a:r>
          </a:p>
          <a:p>
            <a:r>
              <a:rPr lang="de-DE" sz="1400" dirty="0" smtClean="0">
                <a:solidFill>
                  <a:schemeClr val="tx2"/>
                </a:solidFill>
                <a:latin typeface="SKD NEU Baton Turbo"/>
              </a:rPr>
              <a:t>Beschreibe die Situation! </a:t>
            </a:r>
          </a:p>
          <a:p>
            <a:r>
              <a:rPr lang="de-DE" sz="1400" dirty="0" smtClean="0">
                <a:solidFill>
                  <a:schemeClr val="tx2"/>
                </a:solidFill>
                <a:latin typeface="SKD NEU Baton Turbo"/>
              </a:rPr>
              <a:t>Wer ist August III, wer ist der König von Frankreich? </a:t>
            </a:r>
          </a:p>
          <a:p>
            <a:r>
              <a:rPr lang="de-DE" sz="1400" dirty="0" smtClean="0">
                <a:solidFill>
                  <a:schemeClr val="tx2"/>
                </a:solidFill>
                <a:latin typeface="SKD NEU Baton Turbo"/>
              </a:rPr>
              <a:t>Ist es ein freundschaftliches Treffen oder ein offizieller Empfang? </a:t>
            </a:r>
          </a:p>
          <a:p>
            <a:r>
              <a:rPr lang="de-DE" sz="1400" dirty="0" smtClean="0">
                <a:solidFill>
                  <a:schemeClr val="tx2"/>
                </a:solidFill>
                <a:latin typeface="SKD NEU Baton Turbo"/>
              </a:rPr>
              <a:t>Achte auf Gesten und Mimik der umstehenden Personen.</a:t>
            </a:r>
            <a:endParaRPr lang="de-DE" sz="1400" dirty="0">
              <a:solidFill>
                <a:schemeClr val="tx2"/>
              </a:solidFill>
              <a:latin typeface="SKD NEU Baton Turbo"/>
            </a:endParaRPr>
          </a:p>
        </p:txBody>
      </p:sp>
      <p:sp>
        <p:nvSpPr>
          <p:cNvPr id="7" name="Rechteck 6"/>
          <p:cNvSpPr/>
          <p:nvPr/>
        </p:nvSpPr>
        <p:spPr>
          <a:xfrm>
            <a:off x="2843808" y="1124744"/>
            <a:ext cx="505267" cy="923330"/>
          </a:xfrm>
          <a:prstGeom prst="rect">
            <a:avLst/>
          </a:prstGeom>
          <a:noFill/>
        </p:spPr>
        <p:txBody>
          <a:bodyPr wrap="none" lIns="91440" tIns="45720" rIns="91440" bIns="45720">
            <a:spAutoFit/>
          </a:bodyPr>
          <a:lstStyle/>
          <a:p>
            <a:pPr algn="ctr"/>
            <a:r>
              <a:rPr lang="de-DE"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8" name="Textfeld 7"/>
          <p:cNvSpPr txBox="1"/>
          <p:nvPr/>
        </p:nvSpPr>
        <p:spPr>
          <a:xfrm>
            <a:off x="5364088" y="5066328"/>
            <a:ext cx="3312258" cy="1446550"/>
          </a:xfrm>
          <a:prstGeom prst="rect">
            <a:avLst/>
          </a:prstGeom>
          <a:noFill/>
        </p:spPr>
        <p:txBody>
          <a:bodyPr wrap="square" rtlCol="0">
            <a:spAutoFit/>
          </a:bodyPr>
          <a:lstStyle/>
          <a:p>
            <a:r>
              <a:rPr lang="de-DE" sz="1400" dirty="0" smtClean="0">
                <a:latin typeface="SKD NEU Baton Turbo"/>
              </a:rPr>
              <a:t>Eine </a:t>
            </a:r>
            <a:r>
              <a:rPr lang="de-DE" sz="1400" b="1" dirty="0" smtClean="0">
                <a:latin typeface="SKD NEU Baton Turbo"/>
              </a:rPr>
              <a:t>Kavalierstour</a:t>
            </a:r>
            <a:r>
              <a:rPr lang="de-DE" sz="1400" dirty="0" smtClean="0">
                <a:latin typeface="SKD NEU Baton Turbo"/>
              </a:rPr>
              <a:t> war eine Art Bildungsreise junger Adeliger. Sie besuchten fremde Länder und auch andere Fürstenhöfe. Die Adeligen sollten die Kultur, Sprachen und Sitten fremder Länder kennenlernen</a:t>
            </a:r>
            <a:r>
              <a:rPr lang="de-DE" dirty="0" smtClean="0">
                <a:latin typeface="SKD NEU Baton Turbo"/>
              </a:rPr>
              <a:t>.</a:t>
            </a:r>
            <a:endParaRPr lang="de-DE" dirty="0">
              <a:latin typeface="SKD NEU Baton Turbo"/>
            </a:endParaRPr>
          </a:p>
        </p:txBody>
      </p:sp>
      <p:pic>
        <p:nvPicPr>
          <p:cNvPr id="1026" name="img404803" descr="2df19b8a-53c6-4205-8a42-d8c6b706151b"/>
          <p:cNvPicPr>
            <a:picLocks noChangeAspect="1" noChangeArrowheads="1"/>
          </p:cNvPicPr>
          <p:nvPr/>
        </p:nvPicPr>
        <p:blipFill>
          <a:blip r:embed="rId4" cstate="print"/>
          <a:srcRect/>
          <a:stretch>
            <a:fillRect/>
          </a:stretch>
        </p:blipFill>
        <p:spPr bwMode="auto">
          <a:xfrm>
            <a:off x="251520" y="2924944"/>
            <a:ext cx="266700" cy="381000"/>
          </a:xfrm>
          <a:prstGeom prst="rect">
            <a:avLst/>
          </a:prstGeom>
          <a:noFill/>
          <a:ln w="9525">
            <a:noFill/>
            <a:miter lim="800000"/>
            <a:headEnd/>
            <a:tailEnd/>
          </a:ln>
        </p:spPr>
      </p:pic>
    </p:spTree>
    <p:extLst>
      <p:ext uri="{BB962C8B-B14F-4D97-AF65-F5344CB8AC3E}">
        <p14:creationId xmlns:p14="http://schemas.microsoft.com/office/powerpoint/2010/main" xmlns="" val="126634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7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3600" dirty="0" smtClean="0"/>
              <a:t>Wie kam Barock nach Deutschland? </a:t>
            </a:r>
            <a:endParaRPr lang="de-DE" sz="3600" dirty="0"/>
          </a:p>
        </p:txBody>
      </p:sp>
      <p:sp>
        <p:nvSpPr>
          <p:cNvPr id="4" name="Inhaltsplatzhalter 3"/>
          <p:cNvSpPr>
            <a:spLocks noGrp="1"/>
          </p:cNvSpPr>
          <p:nvPr>
            <p:ph sz="half" idx="1"/>
          </p:nvPr>
        </p:nvSpPr>
        <p:spPr/>
        <p:txBody>
          <a:bodyPr/>
          <a:lstStyle/>
          <a:p>
            <a:pPr marL="0" indent="0">
              <a:buNone/>
            </a:pPr>
            <a:r>
              <a:rPr lang="de-DE" dirty="0" smtClean="0"/>
              <a:t>Deutsche Handwerker und Künstler erhielten ihre Ausbildung in Italien und brachten ihre Ideen mit nach Deutschland zurück</a:t>
            </a:r>
            <a:endParaRPr lang="de-DE" dirty="0"/>
          </a:p>
        </p:txBody>
      </p:sp>
      <p:sp>
        <p:nvSpPr>
          <p:cNvPr id="2" name="Textfeld 1"/>
          <p:cNvSpPr txBox="1"/>
          <p:nvPr/>
        </p:nvSpPr>
        <p:spPr>
          <a:xfrm>
            <a:off x="1835696" y="4462244"/>
            <a:ext cx="3456384" cy="1169551"/>
          </a:xfrm>
          <a:prstGeom prst="rect">
            <a:avLst/>
          </a:prstGeom>
          <a:noFill/>
        </p:spPr>
        <p:txBody>
          <a:bodyPr wrap="square" rtlCol="0">
            <a:spAutoFit/>
          </a:bodyPr>
          <a:lstStyle/>
          <a:p>
            <a:r>
              <a:rPr lang="de-DE" sz="1400" b="1" dirty="0">
                <a:latin typeface="SKD NEU Baton Turbo"/>
              </a:rPr>
              <a:t>Balthasar </a:t>
            </a:r>
            <a:r>
              <a:rPr lang="de-DE" sz="1400" b="1" dirty="0" err="1">
                <a:latin typeface="SKD NEU Baton Turbo"/>
              </a:rPr>
              <a:t>Permoser</a:t>
            </a:r>
            <a:r>
              <a:rPr lang="de-DE" sz="1400" dirty="0">
                <a:latin typeface="SKD NEU Baton Turbo"/>
              </a:rPr>
              <a:t> </a:t>
            </a:r>
            <a:r>
              <a:rPr lang="de-DE" sz="1400" dirty="0" smtClean="0">
                <a:latin typeface="SKD NEU Baton Turbo"/>
              </a:rPr>
              <a:t>(1651 - 1732) </a:t>
            </a:r>
            <a:r>
              <a:rPr lang="de-DE" sz="1400" dirty="0">
                <a:latin typeface="SKD NEU Baton Turbo"/>
              </a:rPr>
              <a:t>war einer der bedeutendsten </a:t>
            </a:r>
            <a:r>
              <a:rPr lang="de-DE" sz="1400" dirty="0" smtClean="0">
                <a:latin typeface="SKD NEU Baton Turbo"/>
              </a:rPr>
              <a:t>Bildhauer des </a:t>
            </a:r>
            <a:r>
              <a:rPr lang="de-DE" sz="1400" dirty="0">
                <a:latin typeface="SKD NEU Baton Turbo"/>
              </a:rPr>
              <a:t>Barock. </a:t>
            </a:r>
            <a:r>
              <a:rPr lang="de-DE" sz="1400" dirty="0" smtClean="0">
                <a:latin typeface="SKD NEU Baton Turbo"/>
              </a:rPr>
              <a:t>Über 14 Jahre hatte er in Italien gelebt bevor er Hofbildhauer in Dresden wurde. </a:t>
            </a:r>
            <a:endParaRPr lang="de-DE" sz="1400" dirty="0">
              <a:latin typeface="SKD NEU Baton Turbo"/>
            </a:endParaRPr>
          </a:p>
        </p:txBody>
      </p:sp>
      <p:pic>
        <p:nvPicPr>
          <p:cNvPr id="2050"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xmlns=""/>
              </a:ext>
            </a:extLst>
          </a:blip>
          <a:srcRect/>
          <a:stretch>
            <a:fillRect/>
          </a:stretch>
        </p:blipFill>
        <p:spPr bwMode="auto">
          <a:xfrm>
            <a:off x="5191930" y="1600200"/>
            <a:ext cx="2951139"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701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AssignedTo xmlns="http://schemas.microsoft.com/sharepoint/v3">
      <UserInfo>
        <DisplayName/>
        <AccountId xsi:nil="true"/>
        <AccountType/>
      </UserInfo>
    </AssignedTo>
    <_dlc_DocId xmlns="f3fec2fa-edcd-4c79-a7a9-c9e61172d097">NRURJM5TWT7M-1990193030-128</_dlc_DocId>
    <_dlc_DocIdUrl xmlns="f3fec2fa-edcd-4c79-a7a9-c9e61172d097">
      <Url>https://sharepoint.skd.museum/project/BuV/_layouts/15/DocIdRedir.aspx?ID=NRURJM5TWT7M-1990193030-128</Url>
      <Description>NRURJM5TWT7M-1990193030-128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927187F3FDF644CBB1758046CB9256E" ma:contentTypeVersion="3" ma:contentTypeDescription="Ein neues Dokument erstellen." ma:contentTypeScope="" ma:versionID="ae51313cb7e02a9ffe387e7d61ebb63f">
  <xsd:schema xmlns:xsd="http://www.w3.org/2001/XMLSchema" xmlns:xs="http://www.w3.org/2001/XMLSchema" xmlns:p="http://schemas.microsoft.com/office/2006/metadata/properties" xmlns:ns1="http://schemas.microsoft.com/sharepoint/v3" xmlns:ns2="f3fec2fa-edcd-4c79-a7a9-c9e61172d097" xmlns:ns3="b642bf69-042d-43cc-b56c-aa74e5896cc0" targetNamespace="http://schemas.microsoft.com/office/2006/metadata/properties" ma:root="true" ma:fieldsID="8ea6a0784378e4d7576f6b9009e80e4a" ns1:_="" ns2:_="" ns3:_="">
    <xsd:import namespace="http://schemas.microsoft.com/sharepoint/v3"/>
    <xsd:import namespace="f3fec2fa-edcd-4c79-a7a9-c9e61172d097"/>
    <xsd:import namespace="b642bf69-042d-43cc-b56c-aa74e5896cc0"/>
    <xsd:element name="properties">
      <xsd:complexType>
        <xsd:sequence>
          <xsd:element name="documentManagement">
            <xsd:complexType>
              <xsd:all>
                <xsd:element ref="ns2:_dlc_DocId" minOccurs="0"/>
                <xsd:element ref="ns2:_dlc_DocIdUrl" minOccurs="0"/>
                <xsd:element ref="ns2:_dlc_DocIdPersistId" minOccurs="0"/>
                <xsd:element ref="ns1:AssignedTo" minOccurs="0"/>
                <xsd:element ref="ns1:PublishingStartDate" minOccurs="0"/>
                <xsd:element ref="ns1:PublishingExpirationDat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11" nillable="true" ma:displayName="Zugewiesen an" ma:list="UserInfo"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StartDate" ma:index="12" nillable="true" ma:displayName="Geplantes Startdatum"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PublishingExpirationDate" ma:index="13" nillable="true" ma:displayName="Geplantes Enddatum" ma:description="Geplantes Enddatum ist eine Websitespalte, die über das Feature zum Veröffentlichen erstellt wird. Es wird zur Angabe des Datums und der Uhrzeit verwendet, wann diese Seite Besuchern nicht mehr angezeigt wird."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fec2fa-edcd-4c79-a7a9-c9e61172d097"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642bf69-042d-43cc-b56c-aa74e5896cc0"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52F83F-1D89-4541-BBB7-15052DADB85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f3fec2fa-edcd-4c79-a7a9-c9e61172d097"/>
    <ds:schemaRef ds:uri="b642bf69-042d-43cc-b56c-aa74e5896cc0"/>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5A3E5029-3E81-4B5D-9094-749B25F5E8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fec2fa-edcd-4c79-a7a9-c9e61172d097"/>
    <ds:schemaRef ds:uri="b642bf69-042d-43cc-b56c-aa74e5896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97B00B-450F-4F7D-B8D7-D3F6AE0566C4}">
  <ds:schemaRefs>
    <ds:schemaRef ds:uri="http://schemas.microsoft.com/office/2006/metadata/customXsn"/>
  </ds:schemaRefs>
</ds:datastoreItem>
</file>

<file path=customXml/itemProps4.xml><?xml version="1.0" encoding="utf-8"?>
<ds:datastoreItem xmlns:ds="http://schemas.openxmlformats.org/officeDocument/2006/customXml" ds:itemID="{A9379DB3-5B3E-4351-ADCA-25C43A5FD20B}">
  <ds:schemaRefs>
    <ds:schemaRef ds:uri="http://schemas.microsoft.com/sharepoint/events"/>
  </ds:schemaRefs>
</ds:datastoreItem>
</file>

<file path=customXml/itemProps5.xml><?xml version="1.0" encoding="utf-8"?>
<ds:datastoreItem xmlns:ds="http://schemas.openxmlformats.org/officeDocument/2006/customXml" ds:itemID="{FF4F59B4-A048-4084-BE9B-F9831A8970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2089</Words>
  <Application>Microsoft Office PowerPoint</Application>
  <PresentationFormat>Bildschirmpräsentation (4:3)</PresentationFormat>
  <Paragraphs>291</Paragraphs>
  <Slides>26</Slides>
  <Notes>24</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Larissa</vt:lpstr>
      <vt:lpstr>Bildung und Vermittlung</vt:lpstr>
      <vt:lpstr>Barock</vt:lpstr>
      <vt:lpstr>Barock </vt:lpstr>
      <vt:lpstr>Der Begriff Barock …</vt:lpstr>
      <vt:lpstr>Fröhlicher Winzer  im Neuen Grünen Gewölbe im Residenzschloss </vt:lpstr>
      <vt:lpstr>Barock </vt:lpstr>
      <vt:lpstr>Aus Italien kommend, verbreitete sich der Barock in ganz Europa</vt:lpstr>
      <vt:lpstr>Wie kam Barock nach Deutschland? </vt:lpstr>
      <vt:lpstr>Wie kam Barock nach Deutschland? </vt:lpstr>
      <vt:lpstr>Wie kam Barock nach Deutschland? </vt:lpstr>
      <vt:lpstr>Wie kam Barock nach Deutschland? </vt:lpstr>
      <vt:lpstr>Folie 12</vt:lpstr>
      <vt:lpstr>Mode des Barock </vt:lpstr>
      <vt:lpstr>Architektur des Barock </vt:lpstr>
      <vt:lpstr>Kunst des Barock </vt:lpstr>
      <vt:lpstr>Musik des Barock </vt:lpstr>
      <vt:lpstr>Barock </vt:lpstr>
      <vt:lpstr>In Sachsen lebten in der Zeit des Barock folgende Kurfürsten</vt:lpstr>
      <vt:lpstr>Die Spuren der barocken Kurfürsten sind auch heute noch in Sachsen sichtbar</vt:lpstr>
      <vt:lpstr>Die Spuren der barocken Kurfürsten sind auch heute noch in Sachsen sichtbar</vt:lpstr>
      <vt:lpstr>Die Spuren der barocken Kurfürsten sind auch heute noch in Sachsen sichtbar</vt:lpstr>
      <vt:lpstr>Die Spuren der barocken Kurfürsten sind auch heute noch in Sachsen sichtbar</vt:lpstr>
      <vt:lpstr>Die Spuren der barocken Kurfürsten sind auch heute noch in Sachsen sichtbar</vt:lpstr>
      <vt:lpstr>Zusammenfassung</vt:lpstr>
      <vt:lpstr>Bildung und Vermittlung Lernort Residenzschloss</vt:lpstr>
      <vt:lpstr>Bildung und Vermittlung Lernort Residenzschloss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Barock</dc:title>
  <dc:creator>Grit</dc:creator>
  <cp:lastModifiedBy>OEA019</cp:lastModifiedBy>
  <cp:revision>107</cp:revision>
  <dcterms:created xsi:type="dcterms:W3CDTF">2020-03-20T17:56:19Z</dcterms:created>
  <dcterms:modified xsi:type="dcterms:W3CDTF">2020-04-07T11:57:50Z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0x0101008927187F3FDF644CBB1758046CB9256E</vt:lpwstr>
  </property>
  <property fmtid="{D5CDD505-2E9C-101B-9397-08002B2CF9AE}" pid="3" name="_dlc_DocIdItemGuid">
    <vt:lpwstr>de60a356-71a0-422c-abdf-0d6a55cc304e</vt:lpwstr>
  </property>
</Properties>
</file>